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74" r:id="rId8"/>
    <p:sldId id="275" r:id="rId9"/>
    <p:sldId id="276" r:id="rId10"/>
    <p:sldId id="262" r:id="rId11"/>
    <p:sldId id="263" r:id="rId12"/>
    <p:sldId id="264" r:id="rId13"/>
    <p:sldId id="282" r:id="rId14"/>
    <p:sldId id="266" r:id="rId15"/>
    <p:sldId id="281" r:id="rId16"/>
    <p:sldId id="268" r:id="rId17"/>
    <p:sldId id="269" r:id="rId18"/>
    <p:sldId id="270" r:id="rId19"/>
    <p:sldId id="271" r:id="rId20"/>
    <p:sldId id="272" r:id="rId21"/>
    <p:sldId id="277" r:id="rId22"/>
    <p:sldId id="279" r:id="rId23"/>
    <p:sldId id="280" r:id="rId24"/>
    <p:sldId id="278"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8" name="Slide Number Placeholder 7"/>
          <p:cNvSpPr>
            <a:spLocks noGrp="1"/>
          </p:cNvSpPr>
          <p:nvPr>
            <p:ph type="sldNum" sz="quarter" idx="11"/>
          </p:nvPr>
        </p:nvSpPr>
        <p:spPr/>
        <p:txBody>
          <a:bodyPr/>
          <a:lstStyle/>
          <a:p>
            <a:fld id="{77BCBFA6-1A9C-46A7-ABAA-2BFA5167BEAF}"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ru-RU" smtClean="0"/>
              <a:t>Образец заголовка</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BCBFA6-1A9C-46A7-ABAA-2BFA5167BEAF}" type="slidenum">
              <a:rPr lang="ru-RU" smtClean="0"/>
              <a:pPr/>
              <a:t>‹#›</a:t>
            </a:fld>
            <a:endParaRPr lang="ru-RU"/>
          </a:p>
        </p:txBody>
      </p:sp>
      <p:sp>
        <p:nvSpPr>
          <p:cNvPr id="9" name="Title 8"/>
          <p:cNvSpPr>
            <a:spLocks noGrp="1"/>
          </p:cNvSpPr>
          <p:nvPr>
            <p:ph type="title"/>
          </p:nvPr>
        </p:nvSpPr>
        <p:spPr>
          <a:xfrm>
            <a:off x="914400" y="1544715"/>
            <a:ext cx="7315200" cy="1154097"/>
          </a:xfrm>
        </p:spPr>
        <p:txBody>
          <a:bodyPr/>
          <a:lstStyle/>
          <a:p>
            <a:r>
              <a:rPr lang="ru-RU" smtClean="0"/>
              <a:t>Образец заголовка</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7BCBFA6-1A9C-46A7-ABAA-2BFA5167BEAF}" type="slidenum">
              <a:rPr lang="ru-RU" smtClean="0"/>
              <a:pPr/>
              <a:t>‹#›</a:t>
            </a:fld>
            <a:endParaRPr lang="ru-RU"/>
          </a:p>
        </p:txBody>
      </p:sp>
      <p:sp>
        <p:nvSpPr>
          <p:cNvPr id="10" name="Title 9"/>
          <p:cNvSpPr>
            <a:spLocks noGrp="1"/>
          </p:cNvSpPr>
          <p:nvPr>
            <p:ph type="title"/>
          </p:nvPr>
        </p:nvSpPr>
        <p:spPr>
          <a:xfrm>
            <a:off x="914400" y="1544715"/>
            <a:ext cx="7315200" cy="1154097"/>
          </a:xfrm>
        </p:spPr>
        <p:txBody>
          <a:bodyPr/>
          <a:lstStyle/>
          <a:p>
            <a:r>
              <a:rPr lang="ru-RU" smtClean="0"/>
              <a:t>Образец заголовка</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ru-RU" smtClean="0"/>
              <a:t>Образец заголовка</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033F699-705C-4515-8075-303D1D6C7E8C}" type="datetimeFigureOut">
              <a:rPr lang="ru-RU" smtClean="0"/>
              <a:pPr/>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BCBFA6-1A9C-46A7-ABAA-2BFA5167BEA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033F699-705C-4515-8075-303D1D6C7E8C}" type="datetimeFigureOut">
              <a:rPr lang="ru-RU" smtClean="0"/>
              <a:pPr/>
              <a:t>21.09.2018</a:t>
            </a:fld>
            <a:endParaRPr lang="ru-RU"/>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77BCBFA6-1A9C-46A7-ABAA-2BFA5167BEAF}" type="slidenum">
              <a:rPr lang="ru-RU" smtClean="0"/>
              <a:pPr/>
              <a:t>‹#›</a:t>
            </a:fld>
            <a:endParaRPr lang="ru-RU"/>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ru-R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20072" y="1556792"/>
            <a:ext cx="3600400" cy="1056392"/>
          </a:xfrm>
        </p:spPr>
        <p:txBody>
          <a:bodyPr>
            <a:normAutofit fontScale="90000"/>
          </a:bodyPr>
          <a:lstStyle/>
          <a:p>
            <a:r>
              <a:rPr lang="uk-UA" b="1" dirty="0" smtClean="0">
                <a:solidFill>
                  <a:srgbClr val="FFFF00"/>
                </a:solidFill>
                <a:effectLst>
                  <a:outerShdw blurRad="38100" dist="38100" dir="2700000" algn="tl">
                    <a:srgbClr val="000000">
                      <a:alpha val="43137"/>
                    </a:srgbClr>
                  </a:outerShdw>
                </a:effectLst>
              </a:rPr>
              <a:t>Стоп </a:t>
            </a:r>
            <a:r>
              <a:rPr lang="uk-UA" b="1" dirty="0" err="1" smtClean="0">
                <a:solidFill>
                  <a:srgbClr val="FFFF00"/>
                </a:solidFill>
                <a:effectLst>
                  <a:outerShdw blurRad="38100" dist="38100" dir="2700000" algn="tl">
                    <a:srgbClr val="000000">
                      <a:alpha val="43137"/>
                    </a:srgbClr>
                  </a:outerShdw>
                </a:effectLst>
              </a:rPr>
              <a:t>булінг</a:t>
            </a:r>
            <a:endParaRPr lang="ru-RU" b="1" dirty="0">
              <a:solidFill>
                <a:srgbClr val="FFFF00"/>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4283968" y="4581128"/>
            <a:ext cx="4377680" cy="1144632"/>
          </a:xfrm>
        </p:spPr>
        <p:txBody>
          <a:bodyPr/>
          <a:lstStyle/>
          <a:p>
            <a:r>
              <a:rPr lang="uk-UA" dirty="0" smtClean="0"/>
              <a:t>Виховна година в 5-А класі</a:t>
            </a:r>
          </a:p>
          <a:p>
            <a:r>
              <a:rPr lang="uk-UA" dirty="0" smtClean="0"/>
              <a:t>Класний керівник </a:t>
            </a:r>
            <a:r>
              <a:rPr lang="uk-UA" dirty="0" err="1" smtClean="0"/>
              <a:t>Вовкула</a:t>
            </a:r>
            <a:r>
              <a:rPr lang="uk-UA" dirty="0" smtClean="0"/>
              <a:t> Є.Г.</a:t>
            </a:r>
            <a:endParaRPr lang="ru-RU" dirty="0"/>
          </a:p>
        </p:txBody>
      </p:sp>
      <p:pic>
        <p:nvPicPr>
          <p:cNvPr id="6146" name="Picture 2" descr="Ð ÐµÐ·ÑÐ»ÑÑÐ°Ñ Ð¿Ð¾ÑÑÐºÑ Ð·Ð¾Ð±ÑÐ°Ð¶ÐµÐ½Ñ Ð·Ð° Ð·Ð°Ð¿Ð¸ÑÐ¾Ð¼ &quot;Ð±ÑÐ»ÑÐ½Ð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340768"/>
            <a:ext cx="4159252" cy="292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271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80984" y="0"/>
            <a:ext cx="7315200" cy="804165"/>
          </a:xfrm>
        </p:spPr>
        <p:txBody>
          <a:bodyPr/>
          <a:lstStyle/>
          <a:p>
            <a:pPr algn="ctr"/>
            <a:r>
              <a:rPr lang="ru-RU" b="1" dirty="0" err="1">
                <a:solidFill>
                  <a:srgbClr val="FFFF00"/>
                </a:solidFill>
                <a:effectLst>
                  <a:outerShdw blurRad="38100" dist="38100" dir="2700000" algn="tl">
                    <a:srgbClr val="000000">
                      <a:alpha val="43137"/>
                    </a:srgbClr>
                  </a:outerShdw>
                </a:effectLst>
              </a:rPr>
              <a:t>Булінг</a:t>
            </a:r>
            <a:endParaRPr lang="ru-RU" b="1" dirty="0">
              <a:solidFill>
                <a:srgbClr val="FFFF00"/>
              </a:solidFill>
              <a:effectLst>
                <a:outerShdw blurRad="38100" dist="38100" dir="2700000" algn="tl">
                  <a:srgbClr val="000000">
                    <a:alpha val="43137"/>
                  </a:srgbClr>
                </a:outerShdw>
              </a:effectLst>
            </a:endParaRPr>
          </a:p>
        </p:txBody>
      </p:sp>
      <p:sp>
        <p:nvSpPr>
          <p:cNvPr id="2" name="Объект 1"/>
          <p:cNvSpPr>
            <a:spLocks noGrp="1"/>
          </p:cNvSpPr>
          <p:nvPr>
            <p:ph idx="1"/>
          </p:nvPr>
        </p:nvSpPr>
        <p:spPr>
          <a:xfrm>
            <a:off x="539552" y="692696"/>
            <a:ext cx="7315200" cy="1296144"/>
          </a:xfrm>
        </p:spPr>
        <p:txBody>
          <a:bodyPr/>
          <a:lstStyle/>
          <a:p>
            <a:pPr marL="45720" indent="0" algn="ctr">
              <a:buNone/>
            </a:pPr>
            <a:r>
              <a:rPr lang="ru-RU" dirty="0" smtClean="0"/>
              <a:t> </a:t>
            </a:r>
            <a:r>
              <a:rPr lang="ru-RU" sz="2400" b="1" dirty="0"/>
              <a:t>(</a:t>
            </a:r>
            <a:r>
              <a:rPr lang="en-US" sz="2400" b="1" dirty="0"/>
              <a:t>bullying, </a:t>
            </a:r>
            <a:r>
              <a:rPr lang="ru-RU" sz="2400" b="1" dirty="0" err="1"/>
              <a:t>від</a:t>
            </a:r>
            <a:r>
              <a:rPr lang="ru-RU" sz="2400" b="1" dirty="0"/>
              <a:t> </a:t>
            </a:r>
            <a:r>
              <a:rPr lang="ru-RU" sz="2400" b="1" dirty="0" err="1"/>
              <a:t>анг</a:t>
            </a:r>
            <a:r>
              <a:rPr lang="ru-RU" sz="2400" b="1" dirty="0"/>
              <a:t>. </a:t>
            </a:r>
            <a:r>
              <a:rPr lang="en-US" sz="2400" b="1" dirty="0"/>
              <a:t>bully — </a:t>
            </a:r>
            <a:endParaRPr lang="uk-UA" sz="2400" b="1" dirty="0" smtClean="0"/>
          </a:p>
          <a:p>
            <a:pPr marL="45720" indent="0" algn="ctr">
              <a:buNone/>
            </a:pPr>
            <a:r>
              <a:rPr lang="uk-UA" sz="2400" b="1" dirty="0" smtClean="0"/>
              <a:t>хуліган, забіяка, задирака, грубіян, насильник</a:t>
            </a:r>
            <a:r>
              <a:rPr lang="ru-RU" sz="2400" b="1" dirty="0" smtClean="0"/>
              <a:t>)</a:t>
            </a:r>
            <a:endParaRPr lang="ru-RU" sz="2400" b="1" dirty="0"/>
          </a:p>
        </p:txBody>
      </p:sp>
      <p:sp>
        <p:nvSpPr>
          <p:cNvPr id="4" name="Объект 1"/>
          <p:cNvSpPr txBox="1">
            <a:spLocks/>
          </p:cNvSpPr>
          <p:nvPr/>
        </p:nvSpPr>
        <p:spPr>
          <a:xfrm>
            <a:off x="83287" y="1700808"/>
            <a:ext cx="9036496" cy="3539527"/>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45720" indent="0">
              <a:buFont typeface="Wingdings" charset="2"/>
              <a:buNone/>
            </a:pPr>
            <a:r>
              <a:rPr lang="uk-UA" sz="2800" dirty="0" smtClean="0"/>
              <a:t>визначається як утиск, дискримінація, цькування. Цей термін означає тривалий процес свідомого жорстокого ставлення (фізичного і психічного) з боку дитини або групи до іншої дитини або інших дітей.</a:t>
            </a:r>
            <a:endParaRPr lang="uk-UA" sz="2800" dirty="0"/>
          </a:p>
        </p:txBody>
      </p:sp>
      <p:pic>
        <p:nvPicPr>
          <p:cNvPr id="1026" name="Picture 2" descr="Ð ÐµÐ·ÑÐ»ÑÑÐ°Ñ Ð¿Ð¾ÑÑÐºÑ Ð·Ð¾Ð±ÑÐ°Ð¶ÐµÐ½Ñ Ð·Ð° Ð·Ð°Ð¿Ð¸ÑÐ¾Ð¼ &quot;Ð±ÑÐ»ÑÐ½Ð³&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3742" y="3841634"/>
            <a:ext cx="4975585" cy="279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697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9"/>
            <a:ext cx="7315200" cy="864096"/>
          </a:xfrm>
        </p:spPr>
        <p:txBody>
          <a:bodyPr/>
          <a:lstStyle/>
          <a:p>
            <a:pPr algn="ctr"/>
            <a:r>
              <a:rPr lang="uk-UA" b="1" dirty="0" smtClean="0">
                <a:solidFill>
                  <a:srgbClr val="FFFF00"/>
                </a:solidFill>
                <a:effectLst>
                  <a:outerShdw blurRad="38100" dist="38100" dir="2700000" algn="tl">
                    <a:srgbClr val="000000">
                      <a:alpha val="43137"/>
                    </a:srgbClr>
                  </a:outerShdw>
                </a:effectLst>
              </a:rPr>
              <a:t>Мотивація до </a:t>
            </a:r>
            <a:r>
              <a:rPr lang="uk-UA" b="1" dirty="0" err="1" smtClean="0">
                <a:solidFill>
                  <a:srgbClr val="FFFF00"/>
                </a:solidFill>
                <a:effectLst>
                  <a:outerShdw blurRad="38100" dist="38100" dir="2700000" algn="tl">
                    <a:srgbClr val="000000">
                      <a:alpha val="43137"/>
                    </a:srgbClr>
                  </a:outerShdw>
                </a:effectLst>
              </a:rPr>
              <a:t>булінгу</a:t>
            </a:r>
            <a:r>
              <a:rPr lang="uk-UA" b="1" dirty="0" smtClean="0">
                <a:solidFill>
                  <a:srgbClr val="FFFF00"/>
                </a:solidFill>
                <a:effectLst>
                  <a:outerShdw blurRad="38100" dist="38100" dir="2700000" algn="tl">
                    <a:srgbClr val="000000">
                      <a:alpha val="43137"/>
                    </a:srgbClr>
                  </a:outerShdw>
                </a:effectLst>
              </a:rPr>
              <a:t>: </a:t>
            </a:r>
            <a:endParaRPr lang="uk-UA" b="1" dirty="0">
              <a:solidFill>
                <a:srgbClr val="FFFF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395536" y="1268760"/>
            <a:ext cx="7315200" cy="5184576"/>
          </a:xfrm>
        </p:spPr>
        <p:txBody>
          <a:bodyPr>
            <a:noAutofit/>
          </a:bodyPr>
          <a:lstStyle/>
          <a:p>
            <a:pPr>
              <a:buClr>
                <a:srgbClr val="FFFF00"/>
              </a:buClr>
              <a:buFont typeface="Wingdings" pitchFamily="2" charset="2"/>
              <a:buChar char="Ø"/>
            </a:pPr>
            <a:r>
              <a:rPr lang="uk-UA" sz="2800" dirty="0" smtClean="0"/>
              <a:t> заздрість, </a:t>
            </a:r>
          </a:p>
          <a:p>
            <a:pPr>
              <a:buClr>
                <a:srgbClr val="FFFF00"/>
              </a:buClr>
              <a:buFont typeface="Wingdings" pitchFamily="2" charset="2"/>
              <a:buChar char="Ø"/>
            </a:pPr>
            <a:r>
              <a:rPr lang="uk-UA" sz="2800" dirty="0" smtClean="0"/>
              <a:t> помста, </a:t>
            </a:r>
          </a:p>
          <a:p>
            <a:pPr>
              <a:buClr>
                <a:srgbClr val="FFFF00"/>
              </a:buClr>
              <a:buFont typeface="Wingdings" pitchFamily="2" charset="2"/>
              <a:buChar char="Ø"/>
            </a:pPr>
            <a:r>
              <a:rPr lang="uk-UA" sz="2800" dirty="0" smtClean="0"/>
              <a:t> відчуття неприязні, </a:t>
            </a:r>
          </a:p>
          <a:p>
            <a:pPr>
              <a:buClr>
                <a:srgbClr val="FFFF00"/>
              </a:buClr>
              <a:buFont typeface="Wingdings" pitchFamily="2" charset="2"/>
              <a:buChar char="Ø"/>
            </a:pPr>
            <a:r>
              <a:rPr lang="uk-UA" sz="2800" dirty="0" smtClean="0"/>
              <a:t> прагнення відновити справедливість; </a:t>
            </a:r>
          </a:p>
          <a:p>
            <a:pPr>
              <a:buClr>
                <a:srgbClr val="FFFF00"/>
              </a:buClr>
              <a:buFont typeface="Wingdings" pitchFamily="2" charset="2"/>
              <a:buChar char="Ø"/>
            </a:pPr>
            <a:r>
              <a:rPr lang="uk-UA" sz="2800" dirty="0" smtClean="0"/>
              <a:t> боротьба за владу; </a:t>
            </a:r>
          </a:p>
          <a:p>
            <a:pPr>
              <a:buClr>
                <a:srgbClr val="FFFF00"/>
              </a:buClr>
              <a:buFont typeface="Wingdings" pitchFamily="2" charset="2"/>
              <a:buChar char="Ø"/>
            </a:pPr>
            <a:r>
              <a:rPr lang="uk-UA" sz="2800" dirty="0" smtClean="0"/>
              <a:t> потреба підпорядкування лідерові, </a:t>
            </a:r>
          </a:p>
          <a:p>
            <a:pPr>
              <a:buClr>
                <a:srgbClr val="FFFF00"/>
              </a:buClr>
              <a:buFont typeface="Wingdings" pitchFamily="2" charset="2"/>
              <a:buChar char="Ø"/>
            </a:pPr>
            <a:r>
              <a:rPr lang="uk-UA" sz="2800" dirty="0" smtClean="0"/>
              <a:t> нейтралізації суперника, </a:t>
            </a:r>
          </a:p>
          <a:p>
            <a:pPr>
              <a:buClr>
                <a:srgbClr val="FFFF00"/>
              </a:buClr>
              <a:buFont typeface="Wingdings" pitchFamily="2" charset="2"/>
              <a:buChar char="Ø"/>
            </a:pPr>
            <a:r>
              <a:rPr lang="uk-UA" sz="2800" dirty="0" smtClean="0"/>
              <a:t> самоствердження тощо </a:t>
            </a:r>
          </a:p>
          <a:p>
            <a:pPr>
              <a:buClr>
                <a:srgbClr val="FFFF00"/>
              </a:buClr>
              <a:buFont typeface="Wingdings" pitchFamily="2" charset="2"/>
              <a:buChar char="Ø"/>
            </a:pPr>
            <a:r>
              <a:rPr lang="uk-UA" sz="2800" dirty="0" smtClean="0"/>
              <a:t> аж до задоволення садистських потреб окремих осіб.</a:t>
            </a:r>
            <a:endParaRPr lang="uk-UA" sz="2800" dirty="0"/>
          </a:p>
        </p:txBody>
      </p:sp>
    </p:spTree>
    <p:extLst>
      <p:ext uri="{BB962C8B-B14F-4D97-AF65-F5344CB8AC3E}">
        <p14:creationId xmlns:p14="http://schemas.microsoft.com/office/powerpoint/2010/main" val="4155843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9"/>
            <a:ext cx="7315200" cy="792088"/>
          </a:xfrm>
        </p:spPr>
        <p:txBody>
          <a:bodyPr/>
          <a:lstStyle/>
          <a:p>
            <a:r>
              <a:rPr lang="uk-UA" b="1" dirty="0" smtClean="0">
                <a:solidFill>
                  <a:srgbClr val="FFFF00"/>
                </a:solidFill>
              </a:rPr>
              <a:t>Форми шкільного </a:t>
            </a:r>
            <a:r>
              <a:rPr lang="uk-UA" b="1" dirty="0" err="1" smtClean="0">
                <a:solidFill>
                  <a:srgbClr val="FFFF00"/>
                </a:solidFill>
              </a:rPr>
              <a:t>булінгу</a:t>
            </a:r>
            <a:r>
              <a:rPr lang="uk-UA" b="1" dirty="0" smtClean="0">
                <a:solidFill>
                  <a:srgbClr val="FFFF00"/>
                </a:solidFill>
              </a:rPr>
              <a:t>:</a:t>
            </a:r>
            <a:endParaRPr lang="uk-UA" dirty="0">
              <a:solidFill>
                <a:srgbClr val="FFFF00"/>
              </a:solidFill>
            </a:endParaRPr>
          </a:p>
        </p:txBody>
      </p:sp>
      <p:sp>
        <p:nvSpPr>
          <p:cNvPr id="3" name="Объект 2"/>
          <p:cNvSpPr>
            <a:spLocks noGrp="1"/>
          </p:cNvSpPr>
          <p:nvPr>
            <p:ph idx="1"/>
          </p:nvPr>
        </p:nvSpPr>
        <p:spPr>
          <a:xfrm>
            <a:off x="395536" y="1196753"/>
            <a:ext cx="8748464" cy="5112608"/>
          </a:xfrm>
        </p:spPr>
        <p:txBody>
          <a:bodyPr>
            <a:normAutofit/>
          </a:bodyPr>
          <a:lstStyle/>
          <a:p>
            <a:pPr>
              <a:buClr>
                <a:srgbClr val="FFFF00"/>
              </a:buClr>
              <a:buFont typeface="Wingdings" pitchFamily="2" charset="2"/>
              <a:buChar char="Ø"/>
            </a:pPr>
            <a:r>
              <a:rPr lang="uk-UA" sz="2800" dirty="0" smtClean="0"/>
              <a:t>систематичні кепкування з будь-якого приводу (від національності до зовнішнього вигляду дитини);</a:t>
            </a:r>
          </a:p>
          <a:p>
            <a:pPr>
              <a:buClr>
                <a:srgbClr val="FFFF00"/>
              </a:buClr>
              <a:buFont typeface="Wingdings" pitchFamily="2" charset="2"/>
              <a:buChar char="Ø"/>
            </a:pPr>
            <a:r>
              <a:rPr lang="uk-UA" sz="2800" dirty="0" err="1" smtClean="0"/>
              <a:t>задирство</a:t>
            </a:r>
            <a:r>
              <a:rPr lang="uk-UA" sz="2800" dirty="0" smtClean="0"/>
              <a:t>;</a:t>
            </a:r>
          </a:p>
          <a:p>
            <a:pPr>
              <a:buClr>
                <a:srgbClr val="FFFF00"/>
              </a:buClr>
              <a:buFont typeface="Wingdings" pitchFamily="2" charset="2"/>
              <a:buChar char="Ø"/>
            </a:pPr>
            <a:r>
              <a:rPr lang="uk-UA" sz="2800" dirty="0" smtClean="0"/>
              <a:t>фізичні і психічні приниження;</a:t>
            </a:r>
          </a:p>
          <a:p>
            <a:pPr>
              <a:buClr>
                <a:srgbClr val="FFFF00"/>
              </a:buClr>
              <a:buFont typeface="Wingdings" pitchFamily="2" charset="2"/>
              <a:buChar char="Ø"/>
            </a:pPr>
            <a:r>
              <a:rPr lang="uk-UA" sz="2800" dirty="0" smtClean="0"/>
              <a:t>різного виду знущання;</a:t>
            </a:r>
          </a:p>
          <a:p>
            <a:pPr>
              <a:buClr>
                <a:srgbClr val="FFFF00"/>
              </a:buClr>
              <a:buFont typeface="Wingdings" pitchFamily="2" charset="2"/>
              <a:buChar char="Ø"/>
            </a:pPr>
            <a:r>
              <a:rPr lang="uk-UA" sz="2800" dirty="0" smtClean="0"/>
              <a:t>бойкот та ігнорування;</a:t>
            </a:r>
          </a:p>
          <a:p>
            <a:pPr>
              <a:buClr>
                <a:srgbClr val="FFFF00"/>
              </a:buClr>
              <a:buFont typeface="Wingdings" pitchFamily="2" charset="2"/>
              <a:buChar char="Ø"/>
            </a:pPr>
            <a:r>
              <a:rPr lang="uk-UA" sz="2800" dirty="0" smtClean="0"/>
              <a:t>псування особистих речей та ін.</a:t>
            </a:r>
            <a:endParaRPr lang="uk-UA" sz="2800" dirty="0"/>
          </a:p>
        </p:txBody>
      </p:sp>
      <p:pic>
        <p:nvPicPr>
          <p:cNvPr id="9218" name="Picture 2" descr="ÐÐ¾Ð²âÑÐ·Ð°Ð½Ðµ Ð·Ð¾Ð±ÑÐ°Ð¶ÐµÐ½Ð½Ñ"/>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5" y="4581128"/>
            <a:ext cx="2880319"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697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7"/>
            <a:ext cx="7315200" cy="792088"/>
          </a:xfrm>
        </p:spPr>
        <p:txBody>
          <a:bodyPr/>
          <a:lstStyle/>
          <a:p>
            <a:pPr algn="ctr"/>
            <a:r>
              <a:rPr lang="ru-RU" b="1" dirty="0" err="1" smtClean="0">
                <a:solidFill>
                  <a:srgbClr val="FFFF00"/>
                </a:solidFill>
              </a:rPr>
              <a:t>Види</a:t>
            </a:r>
            <a:r>
              <a:rPr lang="ru-RU" b="1" dirty="0" smtClean="0">
                <a:solidFill>
                  <a:srgbClr val="FFFF00"/>
                </a:solidFill>
              </a:rPr>
              <a:t> </a:t>
            </a:r>
            <a:r>
              <a:rPr lang="ru-RU" b="1" dirty="0" err="1">
                <a:solidFill>
                  <a:srgbClr val="FFFF00"/>
                </a:solidFill>
              </a:rPr>
              <a:t>булінгу</a:t>
            </a:r>
            <a:r>
              <a:rPr lang="ru-RU" b="1" dirty="0">
                <a:solidFill>
                  <a:srgbClr val="FFFF00"/>
                </a:solidFill>
              </a:rPr>
              <a:t>:</a:t>
            </a:r>
            <a:endParaRPr lang="ru-RU" dirty="0">
              <a:solidFill>
                <a:srgbClr val="FFFF00"/>
              </a:solidFill>
            </a:endParaRPr>
          </a:p>
        </p:txBody>
      </p:sp>
      <p:sp>
        <p:nvSpPr>
          <p:cNvPr id="3" name="Объект 2"/>
          <p:cNvSpPr>
            <a:spLocks noGrp="1"/>
          </p:cNvSpPr>
          <p:nvPr>
            <p:ph idx="1"/>
          </p:nvPr>
        </p:nvSpPr>
        <p:spPr>
          <a:xfrm>
            <a:off x="251520" y="1340769"/>
            <a:ext cx="8784976" cy="2016223"/>
          </a:xfrm>
        </p:spPr>
        <p:txBody>
          <a:bodyPr/>
          <a:lstStyle/>
          <a:p>
            <a:pPr>
              <a:buClr>
                <a:srgbClr val="FFFF00"/>
              </a:buClr>
              <a:buFont typeface="Wingdings" pitchFamily="2" charset="2"/>
              <a:buChar char="Ø"/>
            </a:pPr>
            <a:r>
              <a:rPr lang="uk-UA" sz="2800" b="1" i="1" dirty="0" smtClean="0">
                <a:solidFill>
                  <a:srgbClr val="FFFF00"/>
                </a:solidFill>
                <a:effectLst>
                  <a:outerShdw blurRad="38100" dist="38100" dir="2700000" algn="tl">
                    <a:srgbClr val="000000">
                      <a:alpha val="43137"/>
                    </a:srgbClr>
                  </a:outerShdw>
                </a:effectLst>
              </a:rPr>
              <a:t>1-ша група </a:t>
            </a:r>
            <a:r>
              <a:rPr lang="uk-UA" sz="2800" dirty="0" smtClean="0"/>
              <a:t>— прояви, пов’язані переважно з активними формами приниження;</a:t>
            </a:r>
          </a:p>
          <a:p>
            <a:pPr>
              <a:buClr>
                <a:srgbClr val="FFFF00"/>
              </a:buClr>
              <a:buFont typeface="Wingdings" pitchFamily="2" charset="2"/>
              <a:buChar char="Ø"/>
            </a:pPr>
            <a:r>
              <a:rPr lang="uk-UA" sz="2800" b="1" i="1" dirty="0" smtClean="0">
                <a:solidFill>
                  <a:srgbClr val="FFFF00"/>
                </a:solidFill>
                <a:effectLst>
                  <a:outerShdw blurRad="38100" dist="38100" dir="2700000" algn="tl">
                    <a:srgbClr val="000000">
                      <a:alpha val="43137"/>
                    </a:srgbClr>
                  </a:outerShdw>
                </a:effectLst>
              </a:rPr>
              <a:t>2-га група </a:t>
            </a:r>
            <a:r>
              <a:rPr lang="uk-UA" sz="2800" dirty="0" smtClean="0"/>
              <a:t>— прояви, пов’язані зі свідомою ізоляцією, обструкцією скривджених.</a:t>
            </a:r>
          </a:p>
          <a:p>
            <a:pPr marL="45720" indent="0">
              <a:buNone/>
            </a:pPr>
            <a:endParaRPr lang="ru-RU" dirty="0"/>
          </a:p>
        </p:txBody>
      </p:sp>
      <p:pic>
        <p:nvPicPr>
          <p:cNvPr id="3074" name="Picture 2" descr="http://1.bp.blogspot.com/-iuR_jeClOeI/VmV4JgbN2wI/AAAAAAAAAQ4/goUcqQSnQww/s320/Bullying-gir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623798"/>
            <a:ext cx="4568997" cy="254150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ÐÐ¾Ð²âÑÐ·Ð°Ð½Ðµ Ð·Ð¾Ð±ÑÐ°Ð¶ÐµÐ½Ð½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425795"/>
            <a:ext cx="2880320" cy="2937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512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1"/>
            <a:ext cx="7315200" cy="864096"/>
          </a:xfrm>
        </p:spPr>
        <p:txBody>
          <a:bodyPr>
            <a:normAutofit fontScale="90000"/>
          </a:bodyPr>
          <a:lstStyle/>
          <a:p>
            <a:r>
              <a:rPr lang="ru-RU" b="1" dirty="0" err="1">
                <a:solidFill>
                  <a:srgbClr val="FFFF00"/>
                </a:solidFill>
              </a:rPr>
              <a:t>Соціальна</a:t>
            </a:r>
            <a:r>
              <a:rPr lang="ru-RU" b="1" dirty="0">
                <a:solidFill>
                  <a:srgbClr val="FFFF00"/>
                </a:solidFill>
              </a:rPr>
              <a:t> структура </a:t>
            </a:r>
            <a:r>
              <a:rPr lang="ru-RU" b="1" dirty="0" err="1" smtClean="0">
                <a:solidFill>
                  <a:srgbClr val="FFFF00"/>
                </a:solidFill>
              </a:rPr>
              <a:t>булінгу</a:t>
            </a:r>
            <a:r>
              <a:rPr lang="ru-RU" b="1" dirty="0" smtClean="0">
                <a:solidFill>
                  <a:srgbClr val="FFFF00"/>
                </a:solidFill>
              </a:rPr>
              <a:t>:</a:t>
            </a:r>
            <a:endParaRPr lang="ru-RU" dirty="0">
              <a:solidFill>
                <a:srgbClr val="FFFF00"/>
              </a:solidFill>
            </a:endParaRPr>
          </a:p>
        </p:txBody>
      </p:sp>
      <p:sp>
        <p:nvSpPr>
          <p:cNvPr id="3" name="Объект 2"/>
          <p:cNvSpPr>
            <a:spLocks noGrp="1"/>
          </p:cNvSpPr>
          <p:nvPr>
            <p:ph idx="1"/>
          </p:nvPr>
        </p:nvSpPr>
        <p:spPr>
          <a:xfrm>
            <a:off x="539552" y="1196753"/>
            <a:ext cx="7315200" cy="1944216"/>
          </a:xfrm>
        </p:spPr>
        <p:txBody>
          <a:bodyPr>
            <a:normAutofit/>
          </a:bodyPr>
          <a:lstStyle/>
          <a:p>
            <a:pPr>
              <a:buClr>
                <a:srgbClr val="FFFF00"/>
              </a:buClr>
              <a:buFont typeface="Wingdings" pitchFamily="2" charset="2"/>
              <a:buChar char="Ø"/>
            </a:pPr>
            <a:r>
              <a:rPr lang="uk-UA" sz="2800" dirty="0" smtClean="0"/>
              <a:t>переслідувач (булі);</a:t>
            </a:r>
          </a:p>
          <a:p>
            <a:pPr>
              <a:buClr>
                <a:srgbClr val="FFFF00"/>
              </a:buClr>
              <a:buFont typeface="Wingdings" pitchFamily="2" charset="2"/>
              <a:buChar char="Ø"/>
            </a:pPr>
            <a:r>
              <a:rPr lang="uk-UA" sz="2800" dirty="0" smtClean="0"/>
              <a:t>жертва;</a:t>
            </a:r>
          </a:p>
          <a:p>
            <a:pPr>
              <a:buClr>
                <a:srgbClr val="FFFF00"/>
              </a:buClr>
              <a:buFont typeface="Wingdings" pitchFamily="2" charset="2"/>
              <a:buChar char="Ø"/>
            </a:pPr>
            <a:r>
              <a:rPr lang="uk-UA" sz="2800" dirty="0" smtClean="0"/>
              <a:t>спостерігач.</a:t>
            </a:r>
            <a:endParaRPr lang="uk-UA" sz="2800" dirty="0"/>
          </a:p>
        </p:txBody>
      </p:sp>
      <p:pic>
        <p:nvPicPr>
          <p:cNvPr id="2050" name="Picture 2" descr="http://mtrk.tv/wp-content/uploads/2018/09/3FADEBF0-5D88-45B4-8FF3-536770D69F40_w1597_n_r0_s-1170x780.png"/>
          <p:cNvPicPr>
            <a:picLocks noChangeAspect="1" noChangeArrowheads="1"/>
          </p:cNvPicPr>
          <p:nvPr/>
        </p:nvPicPr>
        <p:blipFill rotWithShape="1">
          <a:blip r:embed="rId2">
            <a:extLst>
              <a:ext uri="{28A0092B-C50C-407E-A947-70E740481C1C}">
                <a14:useLocalDpi xmlns:a14="http://schemas.microsoft.com/office/drawing/2010/main" val="0"/>
              </a:ext>
            </a:extLst>
          </a:blip>
          <a:srcRect t="27646"/>
          <a:stretch/>
        </p:blipFill>
        <p:spPr bwMode="auto">
          <a:xfrm>
            <a:off x="395536" y="2924944"/>
            <a:ext cx="7938310" cy="382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9803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5976664" cy="1154097"/>
          </a:xfrm>
        </p:spPr>
        <p:txBody>
          <a:bodyPr>
            <a:normAutofit fontScale="90000"/>
          </a:bodyPr>
          <a:lstStyle/>
          <a:p>
            <a:pPr algn="ctr"/>
            <a:r>
              <a:rPr lang="uk-UA" b="1" dirty="0" smtClean="0">
                <a:solidFill>
                  <a:srgbClr val="FFFF00"/>
                </a:solidFill>
                <a:effectLst>
                  <a:outerShdw blurRad="38100" dist="38100" dir="2700000" algn="tl">
                    <a:srgbClr val="000000">
                      <a:alpha val="43137"/>
                    </a:srgbClr>
                  </a:outerShdw>
                </a:effectLst>
              </a:rPr>
              <a:t>Електронний </a:t>
            </a:r>
            <a:r>
              <a:rPr lang="uk-UA" b="1" dirty="0" err="1" smtClean="0">
                <a:solidFill>
                  <a:srgbClr val="FFFF00"/>
                </a:solidFill>
                <a:effectLst>
                  <a:outerShdw blurRad="38100" dist="38100" dir="2700000" algn="tl">
                    <a:srgbClr val="000000">
                      <a:alpha val="43137"/>
                    </a:srgbClr>
                  </a:outerShdw>
                </a:effectLst>
              </a:rPr>
              <a:t>булінг</a:t>
            </a:r>
            <a:r>
              <a:rPr lang="uk-UA" b="1" dirty="0" smtClean="0">
                <a:solidFill>
                  <a:srgbClr val="FFFF00"/>
                </a:solidFill>
                <a:effectLst>
                  <a:outerShdw blurRad="38100" dist="38100" dir="2700000" algn="tl">
                    <a:srgbClr val="000000">
                      <a:alpha val="43137"/>
                    </a:srgbClr>
                  </a:outerShdw>
                </a:effectLst>
              </a:rPr>
              <a:t> або </a:t>
            </a:r>
            <a:r>
              <a:rPr lang="uk-UA" b="1" dirty="0" err="1" smtClean="0">
                <a:solidFill>
                  <a:srgbClr val="FFFF00"/>
                </a:solidFill>
                <a:effectLst>
                  <a:outerShdw blurRad="38100" dist="38100" dir="2700000" algn="tl">
                    <a:srgbClr val="000000">
                      <a:alpha val="43137"/>
                    </a:srgbClr>
                  </a:outerShdw>
                </a:effectLst>
              </a:rPr>
              <a:t>кібербулінг</a:t>
            </a:r>
            <a:r>
              <a:rPr lang="uk-UA" b="1" dirty="0" smtClean="0">
                <a:solidFill>
                  <a:srgbClr val="FFFF00"/>
                </a:solidFill>
                <a:effectLst>
                  <a:outerShdw blurRad="38100" dist="38100" dir="2700000" algn="tl">
                    <a:srgbClr val="000000">
                      <a:alpha val="43137"/>
                    </a:srgbClr>
                  </a:outerShdw>
                </a:effectLst>
              </a:rPr>
              <a:t>?</a:t>
            </a:r>
            <a:endParaRPr lang="uk-UA" b="1" dirty="0">
              <a:solidFill>
                <a:srgbClr val="FFFF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79512" y="1556792"/>
            <a:ext cx="8568952" cy="5184576"/>
          </a:xfrm>
        </p:spPr>
        <p:txBody>
          <a:bodyPr>
            <a:noAutofit/>
          </a:bodyPr>
          <a:lstStyle/>
          <a:p>
            <a:pPr marL="45720" indent="0">
              <a:buNone/>
            </a:pPr>
            <a:r>
              <a:rPr lang="uk-UA" sz="2400" dirty="0" smtClean="0"/>
              <a:t>Це є електронне повідомлення, яке:</a:t>
            </a:r>
          </a:p>
          <a:p>
            <a:pPr>
              <a:buClr>
                <a:srgbClr val="FFFF00"/>
              </a:buClr>
              <a:buFont typeface="Wingdings" pitchFamily="2" charset="2"/>
              <a:buChar char="q"/>
            </a:pPr>
            <a:r>
              <a:rPr lang="uk-UA" sz="2400" dirty="0" smtClean="0"/>
              <a:t> використовується, щоб вивести з рівноваги, залякати або збентежити іншу особу;</a:t>
            </a:r>
          </a:p>
          <a:p>
            <a:pPr>
              <a:buClr>
                <a:srgbClr val="FFFF00"/>
              </a:buClr>
              <a:buFont typeface="Wingdings" pitchFamily="2" charset="2"/>
              <a:buChar char="q"/>
            </a:pPr>
            <a:r>
              <a:rPr lang="uk-UA" sz="2400" dirty="0" smtClean="0"/>
              <a:t>використовує електронну пошту, мобільні телефони, СМС і сайти соціальних мереж для залякування, настирного приставання, збентеження, соціального виключення і нанесення шкоди репутації і дружнім стосункам;</a:t>
            </a:r>
          </a:p>
          <a:p>
            <a:pPr>
              <a:buClr>
                <a:srgbClr val="FFFF00"/>
              </a:buClr>
              <a:buFont typeface="Wingdings" pitchFamily="2" charset="2"/>
              <a:buChar char="q"/>
            </a:pPr>
            <a:r>
              <a:rPr lang="uk-UA" sz="2400" dirty="0" smtClean="0"/>
              <a:t>включає приниження, образи і також може передбачати розповсюдження чуток, розкриття приватної інформації, фотографій або відео, або містити погрози завдати шкоду;</a:t>
            </a:r>
          </a:p>
          <a:p>
            <a:pPr>
              <a:buClr>
                <a:srgbClr val="FFFF00"/>
              </a:buClr>
              <a:buFont typeface="Wingdings" pitchFamily="2" charset="2"/>
              <a:buChar char="q"/>
            </a:pPr>
            <a:r>
              <a:rPr lang="uk-UA" sz="2400" dirty="0" smtClean="0"/>
              <a:t>завжди є агресивним і болючим.</a:t>
            </a:r>
            <a:endParaRPr lang="uk-UA" sz="2400" dirty="0"/>
          </a:p>
        </p:txBody>
      </p:sp>
      <p:pic>
        <p:nvPicPr>
          <p:cNvPr id="10242" name="Picture 2" descr="ÐÐ¾Ð²âÑÐ·Ð°Ð½Ðµ Ð·Ð¾Ð±ÑÐ°Ð¶ÐµÐ½Ð½Ñ"/>
          <p:cNvPicPr>
            <a:picLocks noChangeAspect="1" noChangeArrowheads="1"/>
          </p:cNvPicPr>
          <p:nvPr/>
        </p:nvPicPr>
        <p:blipFill rotWithShape="1">
          <a:blip r:embed="rId2">
            <a:extLst>
              <a:ext uri="{28A0092B-C50C-407E-A947-70E740481C1C}">
                <a14:useLocalDpi xmlns:a14="http://schemas.microsoft.com/office/drawing/2010/main" val="0"/>
              </a:ext>
            </a:extLst>
          </a:blip>
          <a:srcRect t="23319"/>
          <a:stretch/>
        </p:blipFill>
        <p:spPr bwMode="auto">
          <a:xfrm>
            <a:off x="6156176" y="260648"/>
            <a:ext cx="2867246" cy="163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302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504"/>
            <a:ext cx="9144000" cy="6812991"/>
          </a:xfrm>
          <a:prstGeom prst="rect">
            <a:avLst/>
          </a:prstGeom>
        </p:spPr>
      </p:pic>
    </p:spTree>
    <p:extLst>
      <p:ext uri="{BB962C8B-B14F-4D97-AF65-F5344CB8AC3E}">
        <p14:creationId xmlns:p14="http://schemas.microsoft.com/office/powerpoint/2010/main" val="14863018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ÐÐ¾Ð²âÑÐ·Ð°Ð½Ðµ Ð·Ð¾Ð±ÑÐ°Ð¶ÐµÐ½Ð½Ñ"/>
          <p:cNvPicPr>
            <a:picLocks noChangeAspect="1" noChangeArrowheads="1"/>
          </p:cNvPicPr>
          <p:nvPr/>
        </p:nvPicPr>
        <p:blipFill rotWithShape="1">
          <a:blip r:embed="rId2">
            <a:extLst>
              <a:ext uri="{28A0092B-C50C-407E-A947-70E740481C1C}">
                <a14:useLocalDpi xmlns:a14="http://schemas.microsoft.com/office/drawing/2010/main" val="0"/>
              </a:ext>
            </a:extLst>
          </a:blip>
          <a:srcRect b="10692"/>
          <a:stretch/>
        </p:blipFill>
        <p:spPr bwMode="auto">
          <a:xfrm>
            <a:off x="0" y="-10842"/>
            <a:ext cx="9144000" cy="6868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479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7920880" cy="1728192"/>
          </a:xfrm>
        </p:spPr>
        <p:txBody>
          <a:bodyPr>
            <a:normAutofit fontScale="90000"/>
          </a:bodyPr>
          <a:lstStyle/>
          <a:p>
            <a:pPr algn="ctr"/>
            <a:r>
              <a:rPr lang="uk-UA" b="1" dirty="0" smtClean="0">
                <a:solidFill>
                  <a:srgbClr val="FFFF00"/>
                </a:solidFill>
              </a:rPr>
              <a:t>Типові риси учнів, схильних ставати булі </a:t>
            </a:r>
            <a:r>
              <a:rPr lang="uk-UA" i="1" dirty="0" smtClean="0">
                <a:solidFill>
                  <a:schemeClr val="tx1"/>
                </a:solidFill>
              </a:rPr>
              <a:t>(за норвезьким психологом Д. </a:t>
            </a:r>
            <a:r>
              <a:rPr lang="uk-UA" i="1" dirty="0" err="1" smtClean="0">
                <a:solidFill>
                  <a:schemeClr val="tx1"/>
                </a:solidFill>
              </a:rPr>
              <a:t>Ольвеус</a:t>
            </a:r>
            <a:r>
              <a:rPr lang="uk-UA" i="1" dirty="0" smtClean="0">
                <a:solidFill>
                  <a:schemeClr val="tx1"/>
                </a:solidFill>
              </a:rPr>
              <a:t>)</a:t>
            </a:r>
            <a:r>
              <a:rPr lang="uk-UA" b="1" dirty="0" smtClean="0"/>
              <a:t>:</a:t>
            </a:r>
            <a:endParaRPr lang="uk-UA" dirty="0"/>
          </a:p>
        </p:txBody>
      </p:sp>
      <p:sp>
        <p:nvSpPr>
          <p:cNvPr id="3" name="Объект 2"/>
          <p:cNvSpPr>
            <a:spLocks noGrp="1"/>
          </p:cNvSpPr>
          <p:nvPr>
            <p:ph idx="1"/>
          </p:nvPr>
        </p:nvSpPr>
        <p:spPr>
          <a:xfrm>
            <a:off x="323528" y="1916832"/>
            <a:ext cx="8568952" cy="4104456"/>
          </a:xfrm>
        </p:spPr>
        <p:txBody>
          <a:bodyPr>
            <a:noAutofit/>
          </a:bodyPr>
          <a:lstStyle/>
          <a:p>
            <a:pPr>
              <a:buClr>
                <a:srgbClr val="FFFF00"/>
              </a:buClr>
              <a:buFont typeface="Wingdings" pitchFamily="2" charset="2"/>
              <a:buChar char="Ø"/>
            </a:pPr>
            <a:r>
              <a:rPr lang="uk-UA" sz="2800" dirty="0" smtClean="0"/>
              <a:t>вони відчувають сильну потребу панувати й підпорядковувати собі інших учнів, переслідуючи власні цілі; вони імпульсивні й легко шаленіють;</a:t>
            </a:r>
          </a:p>
          <a:p>
            <a:pPr>
              <a:buClr>
                <a:srgbClr val="FFFF00"/>
              </a:buClr>
              <a:buFont typeface="Wingdings" pitchFamily="2" charset="2"/>
              <a:buChar char="Ø"/>
            </a:pPr>
            <a:r>
              <a:rPr lang="uk-UA" sz="2800" dirty="0" smtClean="0"/>
              <a:t>вони часто зухвалі та агресивні в ставленні до дорослих (передусім батьків і вчителів);</a:t>
            </a:r>
          </a:p>
          <a:p>
            <a:pPr>
              <a:buClr>
                <a:srgbClr val="FFFF00"/>
              </a:buClr>
              <a:buFont typeface="Wingdings" pitchFamily="2" charset="2"/>
              <a:buChar char="Ø"/>
            </a:pPr>
            <a:r>
              <a:rPr lang="uk-UA" sz="2800" dirty="0" smtClean="0"/>
              <a:t>вони не виявляють співчуття до своїх жертв;</a:t>
            </a:r>
          </a:p>
          <a:p>
            <a:pPr>
              <a:buClr>
                <a:srgbClr val="FFFF00"/>
              </a:buClr>
              <a:buFont typeface="Wingdings" pitchFamily="2" charset="2"/>
              <a:buChar char="Ø"/>
            </a:pPr>
            <a:r>
              <a:rPr lang="uk-UA" sz="2800" dirty="0" smtClean="0"/>
              <a:t>якщо це хлопчики, вони зазвичай фізично сильніші за інших.</a:t>
            </a:r>
            <a:endParaRPr lang="uk-UA" sz="2800" dirty="0"/>
          </a:p>
        </p:txBody>
      </p:sp>
    </p:spTree>
    <p:extLst>
      <p:ext uri="{BB962C8B-B14F-4D97-AF65-F5344CB8AC3E}">
        <p14:creationId xmlns:p14="http://schemas.microsoft.com/office/powerpoint/2010/main" val="434842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
            <a:ext cx="7315200" cy="764704"/>
          </a:xfrm>
        </p:spPr>
        <p:txBody>
          <a:bodyPr>
            <a:normAutofit fontScale="90000"/>
          </a:bodyPr>
          <a:lstStyle/>
          <a:p>
            <a:r>
              <a:rPr lang="ru-RU" b="1" dirty="0" err="1" smtClean="0">
                <a:solidFill>
                  <a:srgbClr val="FFFF00"/>
                </a:solidFill>
              </a:rPr>
              <a:t>Характерні</a:t>
            </a:r>
            <a:r>
              <a:rPr lang="ru-RU" b="1" dirty="0" smtClean="0">
                <a:solidFill>
                  <a:srgbClr val="FFFF00"/>
                </a:solidFill>
              </a:rPr>
              <a:t> </a:t>
            </a:r>
            <a:r>
              <a:rPr lang="ru-RU" b="1" dirty="0" err="1" smtClean="0">
                <a:solidFill>
                  <a:srgbClr val="FFFF00"/>
                </a:solidFill>
              </a:rPr>
              <a:t>риси</a:t>
            </a:r>
            <a:r>
              <a:rPr lang="ru-RU" b="1" dirty="0" smtClean="0">
                <a:solidFill>
                  <a:srgbClr val="FFFF00"/>
                </a:solidFill>
              </a:rPr>
              <a:t> жертв </a:t>
            </a:r>
            <a:r>
              <a:rPr lang="ru-RU" b="1" dirty="0" err="1" smtClean="0">
                <a:solidFill>
                  <a:srgbClr val="FFFF00"/>
                </a:solidFill>
              </a:rPr>
              <a:t>булінгу</a:t>
            </a:r>
            <a:r>
              <a:rPr lang="ru-RU" b="1" dirty="0" smtClean="0">
                <a:solidFill>
                  <a:srgbClr val="FFFF00"/>
                </a:solidFill>
              </a:rPr>
              <a:t>:</a:t>
            </a:r>
            <a:endParaRPr lang="ru-RU" dirty="0">
              <a:solidFill>
                <a:srgbClr val="FFFF00"/>
              </a:solidFill>
            </a:endParaRPr>
          </a:p>
        </p:txBody>
      </p:sp>
      <p:sp>
        <p:nvSpPr>
          <p:cNvPr id="3" name="Объект 2"/>
          <p:cNvSpPr>
            <a:spLocks noGrp="1"/>
          </p:cNvSpPr>
          <p:nvPr>
            <p:ph idx="1"/>
          </p:nvPr>
        </p:nvSpPr>
        <p:spPr>
          <a:xfrm>
            <a:off x="323528" y="1124744"/>
            <a:ext cx="8928992" cy="5544616"/>
          </a:xfrm>
        </p:spPr>
        <p:txBody>
          <a:bodyPr>
            <a:noAutofit/>
          </a:bodyPr>
          <a:lstStyle/>
          <a:p>
            <a:pPr>
              <a:buClr>
                <a:srgbClr val="FFFF00"/>
              </a:buClr>
              <a:buFont typeface="Wingdings" pitchFamily="2" charset="2"/>
              <a:buChar char="Ø"/>
            </a:pPr>
            <a:r>
              <a:rPr lang="uk-UA" sz="2800" dirty="0" smtClean="0"/>
              <a:t>вони полохливі, вразливі, замкнуті й соромливі;</a:t>
            </a:r>
          </a:p>
          <a:p>
            <a:pPr>
              <a:buClr>
                <a:srgbClr val="FFFF00"/>
              </a:buClr>
              <a:buFont typeface="Wingdings" pitchFamily="2" charset="2"/>
              <a:buChar char="Ø"/>
            </a:pPr>
            <a:r>
              <a:rPr lang="uk-UA" sz="2800" dirty="0" smtClean="0"/>
              <a:t>вони часто тривожні, невпевнені в собі, нещасні</a:t>
            </a:r>
            <a:r>
              <a:rPr lang="en-US" sz="2800" dirty="0" smtClean="0"/>
              <a:t> </a:t>
            </a:r>
            <a:r>
              <a:rPr lang="uk-UA" sz="2800" dirty="0" smtClean="0"/>
              <a:t>й мають низьку самоповагу;</a:t>
            </a:r>
          </a:p>
          <a:p>
            <a:pPr>
              <a:buClr>
                <a:srgbClr val="FFFF00"/>
              </a:buClr>
              <a:buFont typeface="Wingdings" pitchFamily="2" charset="2"/>
              <a:buChar char="Ø"/>
            </a:pPr>
            <a:r>
              <a:rPr lang="uk-UA" sz="2800" dirty="0" smtClean="0"/>
              <a:t>вони схильні до депресії й частіше за своїх ровесників думають про самогубство;</a:t>
            </a:r>
          </a:p>
          <a:p>
            <a:pPr>
              <a:buClr>
                <a:srgbClr val="FFFF00"/>
              </a:buClr>
              <a:buFont typeface="Wingdings" pitchFamily="2" charset="2"/>
              <a:buChar char="Ø"/>
            </a:pPr>
            <a:r>
              <a:rPr lang="uk-UA" sz="2800" dirty="0" smtClean="0"/>
              <a:t>вони часто не мають жодного близького друга та успішніше спілкуються з дорослими, ніж із однолітками;</a:t>
            </a:r>
          </a:p>
          <a:p>
            <a:pPr>
              <a:buClr>
                <a:srgbClr val="FFFF00"/>
              </a:buClr>
              <a:buFont typeface="Wingdings" pitchFamily="2" charset="2"/>
              <a:buChar char="Ø"/>
            </a:pPr>
            <a:r>
              <a:rPr lang="uk-UA" sz="2800" dirty="0" smtClean="0"/>
              <a:t>якщо це хлопчики, вони можуть бути фізично слабшими за своїх ровесників.</a:t>
            </a:r>
            <a:endParaRPr lang="uk-UA" sz="2800" dirty="0"/>
          </a:p>
        </p:txBody>
      </p:sp>
    </p:spTree>
    <p:extLst>
      <p:ext uri="{BB962C8B-B14F-4D97-AF65-F5344CB8AC3E}">
        <p14:creationId xmlns:p14="http://schemas.microsoft.com/office/powerpoint/2010/main" val="3642560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315200" cy="1440159"/>
          </a:xfrm>
        </p:spPr>
        <p:txBody>
          <a:bodyPr>
            <a:normAutofit/>
          </a:bodyPr>
          <a:lstStyle/>
          <a:p>
            <a:pPr algn="ctr"/>
            <a:r>
              <a:rPr lang="uk-UA" b="1" dirty="0" smtClean="0">
                <a:solidFill>
                  <a:srgbClr val="FFFF00"/>
                </a:solidFill>
                <a:effectLst>
                  <a:outerShdw blurRad="38100" dist="38100" dir="2700000" algn="tl">
                    <a:srgbClr val="000000">
                      <a:alpha val="43137"/>
                    </a:srgbClr>
                  </a:outerShdw>
                </a:effectLst>
              </a:rPr>
              <a:t>Поради учням, що зазнали </a:t>
            </a:r>
            <a:r>
              <a:rPr lang="uk-UA" b="1" dirty="0" err="1" smtClean="0">
                <a:solidFill>
                  <a:srgbClr val="FFFF00"/>
                </a:solidFill>
                <a:effectLst>
                  <a:outerShdw blurRad="38100" dist="38100" dir="2700000" algn="tl">
                    <a:srgbClr val="000000">
                      <a:alpha val="43137"/>
                    </a:srgbClr>
                  </a:outerShdw>
                </a:effectLst>
              </a:rPr>
              <a:t>булінг</a:t>
            </a:r>
            <a:r>
              <a:rPr lang="uk-UA" b="1" dirty="0" smtClean="0">
                <a:solidFill>
                  <a:srgbClr val="FFFF00"/>
                </a:solidFill>
                <a:effectLst>
                  <a:outerShdw blurRad="38100" dist="38100" dir="2700000" algn="tl">
                    <a:srgbClr val="000000">
                      <a:alpha val="43137"/>
                    </a:srgbClr>
                  </a:outerShdw>
                </a:effectLst>
              </a:rPr>
              <a:t>:</a:t>
            </a:r>
            <a:endParaRPr lang="ru-RU" b="1" dirty="0">
              <a:solidFill>
                <a:srgbClr val="FFFF00"/>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251520" y="1988840"/>
            <a:ext cx="8568952" cy="3539527"/>
          </a:xfrm>
        </p:spPr>
        <p:txBody>
          <a:bodyPr>
            <a:normAutofit/>
          </a:bodyPr>
          <a:lstStyle/>
          <a:p>
            <a:pPr marL="45720" indent="0">
              <a:buNone/>
            </a:pPr>
            <a:r>
              <a:rPr lang="uk-UA" sz="2800" dirty="0"/>
              <a:t>Знай, що твоєї вини в цьому немає й це може статися будь із ким. Через знущання ти можеш почуватися принижено чи одиноко. Але пам’ятай, що поряд із тобою є люди, яким ти довіряєш. Звернись до них по допомогу в цій ситуації. Знущання не можна виправдати</a:t>
            </a:r>
            <a:r>
              <a:rPr lang="uk-UA" sz="2800" dirty="0" smtClean="0"/>
              <a:t>.</a:t>
            </a:r>
            <a:endParaRPr lang="ru-RU" sz="2800" dirty="0"/>
          </a:p>
        </p:txBody>
      </p:sp>
    </p:spTree>
    <p:extLst>
      <p:ext uri="{BB962C8B-B14F-4D97-AF65-F5344CB8AC3E}">
        <p14:creationId xmlns:p14="http://schemas.microsoft.com/office/powerpoint/2010/main" val="1744203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0"/>
            <a:ext cx="7315200" cy="1317827"/>
          </a:xfrm>
        </p:spPr>
        <p:txBody>
          <a:bodyPr>
            <a:normAutofit/>
          </a:bodyPr>
          <a:lstStyle/>
          <a:p>
            <a:pPr algn="ctr"/>
            <a:r>
              <a:rPr lang="ru-RU" b="1" dirty="0">
                <a:solidFill>
                  <a:srgbClr val="FFFF00"/>
                </a:solidFill>
                <a:effectLst>
                  <a:outerShdw blurRad="38100" dist="38100" dir="2700000" algn="tl">
                    <a:srgbClr val="000000">
                      <a:alpha val="43137"/>
                    </a:srgbClr>
                  </a:outerShdw>
                </a:effectLst>
              </a:rPr>
              <a:t>Не </a:t>
            </a:r>
            <a:r>
              <a:rPr lang="ru-RU" b="1" dirty="0" err="1">
                <a:solidFill>
                  <a:srgbClr val="FFFF00"/>
                </a:solidFill>
                <a:effectLst>
                  <a:outerShdw blurRad="38100" dist="38100" dir="2700000" algn="tl">
                    <a:srgbClr val="000000">
                      <a:alpha val="43137"/>
                    </a:srgbClr>
                  </a:outerShdw>
                </a:effectLst>
              </a:rPr>
              <a:t>втрачай</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спокою</a:t>
            </a:r>
            <a:endParaRPr lang="ru-RU" dirty="0">
              <a:solidFill>
                <a:srgbClr val="FFFF00"/>
              </a:solidFill>
            </a:endParaRPr>
          </a:p>
        </p:txBody>
      </p:sp>
      <p:sp>
        <p:nvSpPr>
          <p:cNvPr id="3" name="Объект 2"/>
          <p:cNvSpPr>
            <a:spLocks noGrp="1"/>
          </p:cNvSpPr>
          <p:nvPr>
            <p:ph idx="1"/>
          </p:nvPr>
        </p:nvSpPr>
        <p:spPr>
          <a:xfrm>
            <a:off x="539552" y="1412776"/>
            <a:ext cx="8424936" cy="3539527"/>
          </a:xfrm>
        </p:spPr>
        <p:txBody>
          <a:bodyPr>
            <a:normAutofit/>
          </a:bodyPr>
          <a:lstStyle/>
          <a:p>
            <a:pPr lvl="0">
              <a:buClr>
                <a:srgbClr val="FFFF00"/>
              </a:buClr>
              <a:buFont typeface="Wingdings" pitchFamily="2" charset="2"/>
              <a:buChar char="Ø"/>
            </a:pPr>
            <a:r>
              <a:rPr lang="uk-UA" sz="2800" dirty="0"/>
              <a:t>Зроби кілька глибоких вдихів. Зосередься та подумай, до кого найкраще звернутися та що сказати.</a:t>
            </a:r>
            <a:endParaRPr lang="ru-RU" sz="2800" dirty="0"/>
          </a:p>
          <a:p>
            <a:pPr lvl="0">
              <a:buClr>
                <a:srgbClr val="FFFF00"/>
              </a:buClr>
              <a:buFont typeface="Wingdings" pitchFamily="2" charset="2"/>
              <a:buChar char="Ø"/>
            </a:pPr>
            <a:r>
              <a:rPr lang="uk-UA" sz="2800" dirty="0"/>
              <a:t>Не наближайся до особи, що знущалася з тебе, коли ти в засмученому стані.</a:t>
            </a:r>
            <a:endParaRPr lang="ru-RU" sz="2800" dirty="0"/>
          </a:p>
        </p:txBody>
      </p:sp>
    </p:spTree>
    <p:extLst>
      <p:ext uri="{BB962C8B-B14F-4D97-AF65-F5344CB8AC3E}">
        <p14:creationId xmlns:p14="http://schemas.microsoft.com/office/powerpoint/2010/main" val="3227760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0"/>
            <a:ext cx="7315200" cy="1317827"/>
          </a:xfrm>
        </p:spPr>
        <p:txBody>
          <a:bodyPr>
            <a:normAutofit/>
          </a:bodyPr>
          <a:lstStyle/>
          <a:p>
            <a:pPr algn="ctr"/>
            <a:r>
              <a:rPr lang="ru-RU" b="1" dirty="0" err="1">
                <a:solidFill>
                  <a:srgbClr val="FFFF00"/>
                </a:solidFill>
                <a:effectLst>
                  <a:outerShdw blurRad="38100" dist="38100" dir="2700000" algn="tl">
                    <a:srgbClr val="000000">
                      <a:alpha val="43137"/>
                    </a:srgbClr>
                  </a:outerShdw>
                </a:effectLst>
              </a:rPr>
              <a:t>Розкажи</a:t>
            </a:r>
            <a:r>
              <a:rPr lang="ru-RU" b="1" dirty="0">
                <a:solidFill>
                  <a:srgbClr val="FFFF00"/>
                </a:solidFill>
                <a:effectLst>
                  <a:outerShdw blurRad="38100" dist="38100" dir="2700000" algn="tl">
                    <a:srgbClr val="000000">
                      <a:alpha val="43137"/>
                    </a:srgbClr>
                  </a:outerShdw>
                </a:effectLst>
              </a:rPr>
              <a:t> про </a:t>
            </a:r>
            <a:r>
              <a:rPr lang="ru-RU" b="1" dirty="0" err="1">
                <a:solidFill>
                  <a:srgbClr val="FFFF00"/>
                </a:solidFill>
                <a:effectLst>
                  <a:outerShdw blurRad="38100" dist="38100" dir="2700000" algn="tl">
                    <a:srgbClr val="000000">
                      <a:alpha val="43137"/>
                    </a:srgbClr>
                  </a:outerShdw>
                </a:effectLst>
              </a:rPr>
              <a:t>це</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людині</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якій</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довіряєш</a:t>
            </a:r>
            <a:endParaRPr lang="ru-RU" dirty="0">
              <a:solidFill>
                <a:srgbClr val="FFFF00"/>
              </a:solidFill>
            </a:endParaRPr>
          </a:p>
        </p:txBody>
      </p:sp>
      <p:sp>
        <p:nvSpPr>
          <p:cNvPr id="3" name="Объект 2"/>
          <p:cNvSpPr>
            <a:spLocks noGrp="1"/>
          </p:cNvSpPr>
          <p:nvPr>
            <p:ph idx="1"/>
          </p:nvPr>
        </p:nvSpPr>
        <p:spPr>
          <a:xfrm>
            <a:off x="539552" y="1412776"/>
            <a:ext cx="8424936" cy="3539527"/>
          </a:xfrm>
        </p:spPr>
        <p:txBody>
          <a:bodyPr>
            <a:normAutofit/>
          </a:bodyPr>
          <a:lstStyle/>
          <a:p>
            <a:pPr lvl="0">
              <a:buClr>
                <a:srgbClr val="FFFF00"/>
              </a:buClr>
              <a:buFont typeface="Wingdings" pitchFamily="2" charset="2"/>
              <a:buChar char="Ø"/>
            </a:pPr>
            <a:r>
              <a:rPr lang="uk-UA" sz="2800" dirty="0"/>
              <a:t>Якщо тобі погрожують чи ти почуваєшся в небезпеці, негайно розкажи про це людині, якій довіряєш.</a:t>
            </a:r>
            <a:endParaRPr lang="ru-RU" sz="2800" dirty="0"/>
          </a:p>
          <a:p>
            <a:pPr>
              <a:buClr>
                <a:srgbClr val="FFFF00"/>
              </a:buClr>
              <a:buFont typeface="Wingdings" pitchFamily="2" charset="2"/>
              <a:buChar char="Ø"/>
            </a:pPr>
            <a:r>
              <a:rPr lang="uk-UA" sz="2800" dirty="0"/>
              <a:t>Звернись до близького друга, родича, учителя чи навіть державних органів.</a:t>
            </a:r>
            <a:endParaRPr lang="ru-RU" sz="2800" dirty="0"/>
          </a:p>
        </p:txBody>
      </p:sp>
    </p:spTree>
    <p:extLst>
      <p:ext uri="{BB962C8B-B14F-4D97-AF65-F5344CB8AC3E}">
        <p14:creationId xmlns:p14="http://schemas.microsoft.com/office/powerpoint/2010/main" val="3488121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1"/>
            <a:ext cx="7315200" cy="813772"/>
          </a:xfrm>
        </p:spPr>
        <p:txBody>
          <a:bodyPr/>
          <a:lstStyle/>
          <a:p>
            <a:pPr algn="ctr"/>
            <a:r>
              <a:rPr lang="uk-UA" b="1" dirty="0">
                <a:solidFill>
                  <a:srgbClr val="FFFF00"/>
                </a:solidFill>
                <a:effectLst>
                  <a:outerShdw blurRad="38100" dist="38100" dir="2700000" algn="tl">
                    <a:srgbClr val="000000">
                      <a:alpha val="43137"/>
                    </a:srgbClr>
                  </a:outerShdw>
                </a:effectLst>
              </a:rPr>
              <a:t>Не наражайся на небезпеку</a:t>
            </a:r>
            <a:endParaRPr lang="ru-RU" dirty="0">
              <a:solidFill>
                <a:srgbClr val="FFFF00"/>
              </a:solidFill>
            </a:endParaRPr>
          </a:p>
        </p:txBody>
      </p:sp>
      <p:sp>
        <p:nvSpPr>
          <p:cNvPr id="3" name="Объект 2"/>
          <p:cNvSpPr>
            <a:spLocks noGrp="1"/>
          </p:cNvSpPr>
          <p:nvPr>
            <p:ph idx="1"/>
          </p:nvPr>
        </p:nvSpPr>
        <p:spPr>
          <a:xfrm>
            <a:off x="539552" y="1196752"/>
            <a:ext cx="8424936" cy="3539527"/>
          </a:xfrm>
        </p:spPr>
        <p:txBody>
          <a:bodyPr>
            <a:normAutofit/>
          </a:bodyPr>
          <a:lstStyle/>
          <a:p>
            <a:pPr lvl="0">
              <a:buClr>
                <a:srgbClr val="FFFF00"/>
              </a:buClr>
              <a:buFont typeface="Wingdings" pitchFamily="2" charset="2"/>
              <a:buChar char="Ø"/>
            </a:pPr>
            <a:r>
              <a:rPr lang="uk-UA" sz="2800" dirty="0"/>
              <a:t>Ніколи не залишайся наодинці з особою, що лякає тебе.</a:t>
            </a:r>
            <a:endParaRPr lang="ru-RU" sz="2800" dirty="0"/>
          </a:p>
          <a:p>
            <a:pPr lvl="0">
              <a:buClr>
                <a:srgbClr val="FFFF00"/>
              </a:buClr>
              <a:buFont typeface="Wingdings" pitchFamily="2" charset="2"/>
              <a:buChar char="Ø"/>
            </a:pPr>
            <a:r>
              <a:rPr lang="uk-UA" sz="2800" dirty="0"/>
              <a:t>Якщо ти спілкуєшся з цією особою, розмовляй просто й прямо та зберігай спокій.</a:t>
            </a:r>
            <a:endParaRPr lang="ru-RU" sz="2800" dirty="0"/>
          </a:p>
        </p:txBody>
      </p:sp>
    </p:spTree>
    <p:extLst>
      <p:ext uri="{BB962C8B-B14F-4D97-AF65-F5344CB8AC3E}">
        <p14:creationId xmlns:p14="http://schemas.microsoft.com/office/powerpoint/2010/main" val="2519547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1"/>
            <a:ext cx="7315200" cy="813772"/>
          </a:xfrm>
        </p:spPr>
        <p:txBody>
          <a:bodyPr/>
          <a:lstStyle/>
          <a:p>
            <a:pPr algn="ctr"/>
            <a:r>
              <a:rPr lang="uk-UA" b="1" dirty="0">
                <a:solidFill>
                  <a:srgbClr val="FFFF00"/>
                </a:solidFill>
                <a:effectLst>
                  <a:outerShdw blurRad="38100" dist="38100" dir="2700000" algn="tl">
                    <a:srgbClr val="000000">
                      <a:alpha val="43137"/>
                    </a:srgbClr>
                  </a:outerShdw>
                </a:effectLst>
              </a:rPr>
              <a:t>Не мстися</a:t>
            </a:r>
            <a:endParaRPr lang="ru-RU" dirty="0">
              <a:solidFill>
                <a:srgbClr val="FFFF00"/>
              </a:solidFill>
            </a:endParaRPr>
          </a:p>
        </p:txBody>
      </p:sp>
      <p:sp>
        <p:nvSpPr>
          <p:cNvPr id="3" name="Объект 2"/>
          <p:cNvSpPr>
            <a:spLocks noGrp="1"/>
          </p:cNvSpPr>
          <p:nvPr>
            <p:ph idx="1"/>
          </p:nvPr>
        </p:nvSpPr>
        <p:spPr>
          <a:xfrm>
            <a:off x="539552" y="1196752"/>
            <a:ext cx="8424936" cy="3539527"/>
          </a:xfrm>
        </p:spPr>
        <p:txBody>
          <a:bodyPr>
            <a:normAutofit/>
          </a:bodyPr>
          <a:lstStyle/>
          <a:p>
            <a:pPr lvl="0">
              <a:buClr>
                <a:srgbClr val="FFFF00"/>
              </a:buClr>
              <a:buFont typeface="Wingdings" pitchFamily="2" charset="2"/>
              <a:buChar char="Ø"/>
            </a:pPr>
            <a:r>
              <a:rPr lang="uk-UA" sz="2800" dirty="0"/>
              <a:t>Не намагайся помститись особі, що знущалася з тебе, чи принизити її.</a:t>
            </a:r>
            <a:endParaRPr lang="ru-RU" sz="2800" dirty="0"/>
          </a:p>
          <a:p>
            <a:pPr lvl="0">
              <a:buClr>
                <a:srgbClr val="FFFF00"/>
              </a:buClr>
              <a:buFont typeface="Wingdings" pitchFamily="2" charset="2"/>
              <a:buChar char="Ø"/>
            </a:pPr>
            <a:r>
              <a:rPr lang="uk-UA" sz="2800" dirty="0"/>
              <a:t>Не кажи та не роби нічого такого, про що можеш пізніше пошкодувати.</a:t>
            </a:r>
            <a:endParaRPr lang="ru-RU" sz="2800" dirty="0"/>
          </a:p>
        </p:txBody>
      </p:sp>
    </p:spTree>
    <p:extLst>
      <p:ext uri="{BB962C8B-B14F-4D97-AF65-F5344CB8AC3E}">
        <p14:creationId xmlns:p14="http://schemas.microsoft.com/office/powerpoint/2010/main" val="34881212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1"/>
            <a:ext cx="7315200" cy="813772"/>
          </a:xfrm>
        </p:spPr>
        <p:txBody>
          <a:bodyPr/>
          <a:lstStyle/>
          <a:p>
            <a:pPr algn="ctr"/>
            <a:r>
              <a:rPr lang="uk-UA" b="1" dirty="0">
                <a:solidFill>
                  <a:srgbClr val="FFFF00"/>
                </a:solidFill>
                <a:effectLst>
                  <a:outerShdw blurRad="38100" dist="38100" dir="2700000" algn="tl">
                    <a:srgbClr val="000000">
                      <a:alpha val="43137"/>
                    </a:srgbClr>
                  </a:outerShdw>
                </a:effectLst>
              </a:rPr>
              <a:t>Виріши допомогти</a:t>
            </a:r>
            <a:endParaRPr lang="ru-RU" dirty="0">
              <a:solidFill>
                <a:srgbClr val="FFFF00"/>
              </a:solidFill>
            </a:endParaRPr>
          </a:p>
        </p:txBody>
      </p:sp>
      <p:sp>
        <p:nvSpPr>
          <p:cNvPr id="3" name="Объект 2"/>
          <p:cNvSpPr>
            <a:spLocks noGrp="1"/>
          </p:cNvSpPr>
          <p:nvPr>
            <p:ph idx="1"/>
          </p:nvPr>
        </p:nvSpPr>
        <p:spPr>
          <a:xfrm>
            <a:off x="539552" y="1196752"/>
            <a:ext cx="8424936" cy="3539527"/>
          </a:xfrm>
        </p:spPr>
        <p:txBody>
          <a:bodyPr>
            <a:normAutofit lnSpcReduction="10000"/>
          </a:bodyPr>
          <a:lstStyle/>
          <a:p>
            <a:pPr lvl="0">
              <a:buClr>
                <a:srgbClr val="FFFF00"/>
              </a:buClr>
              <a:buFont typeface="Wingdings" pitchFamily="2" charset="2"/>
              <a:buChar char="Ø"/>
            </a:pPr>
            <a:r>
              <a:rPr lang="uk-UA" sz="2800" dirty="0"/>
              <a:t>Якщо ти бачиш друга в біді, подумай про те, як ти можеш допомогти йому.</a:t>
            </a:r>
            <a:endParaRPr lang="ru-RU" sz="2800" dirty="0"/>
          </a:p>
          <a:p>
            <a:pPr lvl="0">
              <a:buClr>
                <a:srgbClr val="FFFF00"/>
              </a:buClr>
              <a:buFont typeface="Wingdings" pitchFamily="2" charset="2"/>
              <a:buChar char="Ø"/>
            </a:pPr>
            <a:r>
              <a:rPr lang="uk-UA" sz="2800" dirty="0"/>
              <a:t>Перш ніж підходити до друга та пропонувати допомогу, зроби глибокий вдих, щоб зосередитися.</a:t>
            </a:r>
            <a:endParaRPr lang="ru-RU" sz="2800" dirty="0"/>
          </a:p>
          <a:p>
            <a:pPr lvl="0">
              <a:buClr>
                <a:srgbClr val="FFFF00"/>
              </a:buClr>
              <a:buFont typeface="Wingdings" pitchFamily="2" charset="2"/>
              <a:buChar char="Ø"/>
            </a:pPr>
            <a:r>
              <a:rPr lang="uk-UA" sz="2800" dirty="0"/>
              <a:t>Якщо тобі ніяково допомагати самому, звернися по допомогу до людини, якій ти довіряєш. Безпека завжди має бути на першому місці.</a:t>
            </a:r>
            <a:endParaRPr lang="ru-RU" sz="2800" dirty="0"/>
          </a:p>
        </p:txBody>
      </p:sp>
    </p:spTree>
    <p:extLst>
      <p:ext uri="{BB962C8B-B14F-4D97-AF65-F5344CB8AC3E}">
        <p14:creationId xmlns:p14="http://schemas.microsoft.com/office/powerpoint/2010/main" val="911423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0"/>
            <a:ext cx="7315200" cy="1389835"/>
          </a:xfrm>
        </p:spPr>
        <p:txBody>
          <a:bodyPr>
            <a:normAutofit/>
          </a:bodyPr>
          <a:lstStyle/>
          <a:p>
            <a:pPr algn="ctr"/>
            <a:r>
              <a:rPr lang="ru-RU" b="1" dirty="0" err="1">
                <a:solidFill>
                  <a:srgbClr val="FFFF00"/>
                </a:solidFill>
                <a:effectLst>
                  <a:outerShdw blurRad="38100" dist="38100" dir="2700000" algn="tl">
                    <a:srgbClr val="000000">
                      <a:alpha val="43137"/>
                    </a:srgbClr>
                  </a:outerShdw>
                </a:effectLst>
              </a:rPr>
              <a:t>Знайдіть</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вирішення</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спільно</a:t>
            </a:r>
            <a:r>
              <a:rPr lang="ru-RU" b="1" dirty="0">
                <a:solidFill>
                  <a:srgbClr val="FFFF00"/>
                </a:solidFill>
                <a:effectLst>
                  <a:outerShdw blurRad="38100" dist="38100" dir="2700000" algn="tl">
                    <a:srgbClr val="000000">
                      <a:alpha val="43137"/>
                    </a:srgbClr>
                  </a:outerShdw>
                </a:effectLst>
              </a:rPr>
              <a:t> з другом</a:t>
            </a:r>
            <a:endParaRPr lang="ru-RU" dirty="0">
              <a:solidFill>
                <a:srgbClr val="FFFF00"/>
              </a:solidFill>
            </a:endParaRPr>
          </a:p>
        </p:txBody>
      </p:sp>
      <p:sp>
        <p:nvSpPr>
          <p:cNvPr id="3" name="Объект 2"/>
          <p:cNvSpPr>
            <a:spLocks noGrp="1"/>
          </p:cNvSpPr>
          <p:nvPr>
            <p:ph idx="1"/>
          </p:nvPr>
        </p:nvSpPr>
        <p:spPr>
          <a:xfrm>
            <a:off x="467544" y="1700808"/>
            <a:ext cx="8424936" cy="5040560"/>
          </a:xfrm>
        </p:spPr>
        <p:txBody>
          <a:bodyPr>
            <a:normAutofit lnSpcReduction="10000"/>
          </a:bodyPr>
          <a:lstStyle/>
          <a:p>
            <a:pPr lvl="0">
              <a:buClr>
                <a:srgbClr val="FFFF00"/>
              </a:buClr>
              <a:buFont typeface="Wingdings" pitchFamily="2" charset="2"/>
              <a:buChar char="Ø"/>
            </a:pPr>
            <a:r>
              <a:rPr lang="uk-UA" sz="2800" dirty="0"/>
              <a:t>Скажи своєму другу, що ти підтримуєш його чи її та хочеш допомогти вирішити цю ситуацію.</a:t>
            </a:r>
            <a:endParaRPr lang="ru-RU" sz="2800" dirty="0"/>
          </a:p>
          <a:p>
            <a:pPr lvl="0">
              <a:buClr>
                <a:srgbClr val="FFFF00"/>
              </a:buClr>
              <a:buFont typeface="Wingdings" pitchFamily="2" charset="2"/>
              <a:buChar char="Ø"/>
            </a:pPr>
            <a:r>
              <a:rPr lang="uk-UA" sz="2800" dirty="0"/>
              <a:t>Нагадай другу, що він чи вона не заслуговують на таке ставлення та що їхній образник не має права так робити.</a:t>
            </a:r>
            <a:endParaRPr lang="ru-RU" sz="2800" dirty="0"/>
          </a:p>
          <a:p>
            <a:pPr lvl="0">
              <a:buClr>
                <a:srgbClr val="FFFF00"/>
              </a:buClr>
              <a:buFont typeface="Wingdings" pitchFamily="2" charset="2"/>
              <a:buChar char="Ø"/>
            </a:pPr>
            <a:r>
              <a:rPr lang="uk-UA" sz="2800" dirty="0"/>
              <a:t>Переконай друга не спілкуватися з особою, що знущається.</a:t>
            </a:r>
            <a:endParaRPr lang="ru-RU" sz="2800" dirty="0"/>
          </a:p>
          <a:p>
            <a:pPr lvl="0">
              <a:buClr>
                <a:srgbClr val="FFFF00"/>
              </a:buClr>
              <a:buFont typeface="Wingdings" pitchFamily="2" charset="2"/>
              <a:buChar char="Ø"/>
            </a:pPr>
            <a:r>
              <a:rPr lang="uk-UA" sz="2800" dirty="0"/>
              <a:t>Спробуй переконати друга не загострювати ситуацію та не поводитись агресивно.</a:t>
            </a:r>
            <a:endParaRPr lang="ru-RU" sz="2800" dirty="0"/>
          </a:p>
          <a:p>
            <a:pPr lvl="0">
              <a:buClr>
                <a:srgbClr val="FFFF00"/>
              </a:buClr>
              <a:buFont typeface="Wingdings" pitchFamily="2" charset="2"/>
              <a:buChar char="Ø"/>
            </a:pPr>
            <a:r>
              <a:rPr lang="uk-UA" sz="2800" dirty="0"/>
              <a:t>Не кажи за свого друга, якщо він чи вона не попросить тебе про це.</a:t>
            </a:r>
            <a:endParaRPr lang="ru-RU" sz="2800" dirty="0"/>
          </a:p>
        </p:txBody>
      </p:sp>
    </p:spTree>
    <p:extLst>
      <p:ext uri="{BB962C8B-B14F-4D97-AF65-F5344CB8AC3E}">
        <p14:creationId xmlns:p14="http://schemas.microsoft.com/office/powerpoint/2010/main" val="9114235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1"/>
            <a:ext cx="7315200" cy="813772"/>
          </a:xfrm>
        </p:spPr>
        <p:txBody>
          <a:bodyPr/>
          <a:lstStyle/>
          <a:p>
            <a:pPr algn="ctr"/>
            <a:r>
              <a:rPr lang="ru-RU" b="1" dirty="0">
                <a:solidFill>
                  <a:srgbClr val="FFFF00"/>
                </a:solidFill>
                <a:effectLst>
                  <a:outerShdw blurRad="38100" dist="38100" dir="2700000" algn="tl">
                    <a:srgbClr val="000000">
                      <a:alpha val="43137"/>
                    </a:srgbClr>
                  </a:outerShdw>
                </a:effectLst>
              </a:rPr>
              <a:t>Будь </a:t>
            </a:r>
            <a:r>
              <a:rPr lang="ru-RU" b="1" dirty="0" err="1">
                <a:solidFill>
                  <a:srgbClr val="FFFF00"/>
                </a:solidFill>
                <a:effectLst>
                  <a:outerShdw blurRad="38100" dist="38100" dir="2700000" algn="tl">
                    <a:srgbClr val="000000">
                      <a:alpha val="43137"/>
                    </a:srgbClr>
                  </a:outerShdw>
                </a:effectLst>
              </a:rPr>
              <a:t>поруч</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зі</a:t>
            </a:r>
            <a:r>
              <a:rPr lang="ru-RU" b="1" dirty="0">
                <a:solidFill>
                  <a:srgbClr val="FFFF00"/>
                </a:solidFill>
                <a:effectLst>
                  <a:outerShdw blurRad="38100" dist="38100" dir="2700000" algn="tl">
                    <a:srgbClr val="000000">
                      <a:alpha val="43137"/>
                    </a:srgbClr>
                  </a:outerShdw>
                </a:effectLst>
              </a:rPr>
              <a:t> </a:t>
            </a:r>
            <a:r>
              <a:rPr lang="ru-RU" b="1" dirty="0" err="1">
                <a:solidFill>
                  <a:srgbClr val="FFFF00"/>
                </a:solidFill>
                <a:effectLst>
                  <a:outerShdw blurRad="38100" dist="38100" dir="2700000" algn="tl">
                    <a:srgbClr val="000000">
                      <a:alpha val="43137"/>
                    </a:srgbClr>
                  </a:outerShdw>
                </a:effectLst>
              </a:rPr>
              <a:t>своїм</a:t>
            </a:r>
            <a:r>
              <a:rPr lang="ru-RU" b="1" dirty="0">
                <a:solidFill>
                  <a:srgbClr val="FFFF00"/>
                </a:solidFill>
                <a:effectLst>
                  <a:outerShdw blurRad="38100" dist="38100" dir="2700000" algn="tl">
                    <a:srgbClr val="000000">
                      <a:alpha val="43137"/>
                    </a:srgbClr>
                  </a:outerShdw>
                </a:effectLst>
              </a:rPr>
              <a:t> другом</a:t>
            </a:r>
            <a:endParaRPr lang="ru-RU" dirty="0">
              <a:solidFill>
                <a:srgbClr val="FFFF00"/>
              </a:solidFill>
            </a:endParaRPr>
          </a:p>
        </p:txBody>
      </p:sp>
      <p:sp>
        <p:nvSpPr>
          <p:cNvPr id="3" name="Объект 2"/>
          <p:cNvSpPr>
            <a:spLocks noGrp="1"/>
          </p:cNvSpPr>
          <p:nvPr>
            <p:ph idx="1"/>
          </p:nvPr>
        </p:nvSpPr>
        <p:spPr>
          <a:xfrm>
            <a:off x="539552" y="1196752"/>
            <a:ext cx="8424936" cy="3539527"/>
          </a:xfrm>
        </p:spPr>
        <p:txBody>
          <a:bodyPr>
            <a:normAutofit/>
          </a:bodyPr>
          <a:lstStyle/>
          <a:p>
            <a:pPr lvl="0">
              <a:buClr>
                <a:srgbClr val="FFFF00"/>
              </a:buClr>
              <a:buFont typeface="Wingdings" pitchFamily="2" charset="2"/>
              <a:buChar char="Ø"/>
            </a:pPr>
            <a:r>
              <a:rPr lang="uk-UA" sz="2800" dirty="0"/>
              <a:t>Намагайся проводити якомога більше часу зі своїм другом, щоб він чи вона відчували підтримку, і попроси інших ваших друзів робити те саме.</a:t>
            </a:r>
            <a:endParaRPr lang="ru-RU" sz="2800" dirty="0"/>
          </a:p>
          <a:p>
            <a:pPr lvl="0">
              <a:buClr>
                <a:srgbClr val="FFFF00"/>
              </a:buClr>
              <a:buFont typeface="Wingdings" pitchFamily="2" charset="2"/>
              <a:buChar char="Ø"/>
            </a:pPr>
            <a:r>
              <a:rPr lang="uk-UA" sz="2800" dirty="0"/>
              <a:t>Не залишай друга згодом.</a:t>
            </a:r>
            <a:endParaRPr lang="ru-RU" sz="2800" dirty="0"/>
          </a:p>
        </p:txBody>
      </p:sp>
    </p:spTree>
    <p:extLst>
      <p:ext uri="{BB962C8B-B14F-4D97-AF65-F5344CB8AC3E}">
        <p14:creationId xmlns:p14="http://schemas.microsoft.com/office/powerpoint/2010/main" val="9114235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2941"/>
            <a:ext cx="7315200" cy="813772"/>
          </a:xfrm>
        </p:spPr>
        <p:txBody>
          <a:bodyPr/>
          <a:lstStyle/>
          <a:p>
            <a:pPr algn="ctr"/>
            <a:r>
              <a:rPr lang="ru-RU" b="1" dirty="0">
                <a:solidFill>
                  <a:srgbClr val="FFFF00"/>
                </a:solidFill>
                <a:effectLst>
                  <a:outerShdw blurRad="38100" dist="38100" dir="2700000" algn="tl">
                    <a:srgbClr val="000000">
                      <a:alpha val="43137"/>
                    </a:srgbClr>
                  </a:outerShdw>
                </a:effectLst>
              </a:rPr>
              <a:t>Попроси </a:t>
            </a:r>
            <a:r>
              <a:rPr lang="ru-RU" b="1" dirty="0" err="1">
                <a:solidFill>
                  <a:srgbClr val="FFFF00"/>
                </a:solidFill>
                <a:effectLst>
                  <a:outerShdw blurRad="38100" dist="38100" dir="2700000" algn="tl">
                    <a:srgbClr val="000000">
                      <a:alpha val="43137"/>
                    </a:srgbClr>
                  </a:outerShdw>
                </a:effectLst>
              </a:rPr>
              <a:t>вибачення</a:t>
            </a:r>
            <a:endParaRPr lang="ru-RU" dirty="0">
              <a:solidFill>
                <a:srgbClr val="FFFF00"/>
              </a:solidFill>
            </a:endParaRPr>
          </a:p>
        </p:txBody>
      </p:sp>
      <p:sp>
        <p:nvSpPr>
          <p:cNvPr id="3" name="Объект 2"/>
          <p:cNvSpPr>
            <a:spLocks noGrp="1"/>
          </p:cNvSpPr>
          <p:nvPr>
            <p:ph idx="1"/>
          </p:nvPr>
        </p:nvSpPr>
        <p:spPr>
          <a:xfrm>
            <a:off x="539552" y="1196752"/>
            <a:ext cx="8424936" cy="4608512"/>
          </a:xfrm>
        </p:spPr>
        <p:txBody>
          <a:bodyPr>
            <a:normAutofit lnSpcReduction="10000"/>
          </a:bodyPr>
          <a:lstStyle/>
          <a:p>
            <a:pPr lvl="0">
              <a:buClr>
                <a:srgbClr val="FFFF00"/>
              </a:buClr>
              <a:buFont typeface="Wingdings" pitchFamily="2" charset="2"/>
              <a:buChar char="Ø"/>
            </a:pPr>
            <a:r>
              <a:rPr lang="uk-UA" sz="2800" dirty="0"/>
              <a:t>Якщо когось образили твої слова чи дії, важливо щиро попросити вибачення.</a:t>
            </a:r>
            <a:endParaRPr lang="ru-RU" sz="2800" dirty="0"/>
          </a:p>
          <a:p>
            <a:pPr lvl="0">
              <a:buClr>
                <a:srgbClr val="FFFF00"/>
              </a:buClr>
              <a:buFont typeface="Wingdings" pitchFamily="2" charset="2"/>
              <a:buChar char="Ø"/>
            </a:pPr>
            <a:r>
              <a:rPr lang="uk-UA" sz="2800" dirty="0"/>
              <a:t>Якщо тобі ніяково чи страшно просити вибачення або налагоджувати стосунки, попроси поради в дорослого чи друга, якому довіряєш.</a:t>
            </a:r>
            <a:endParaRPr lang="ru-RU" sz="2800" dirty="0"/>
          </a:p>
          <a:p>
            <a:pPr lvl="0">
              <a:buClr>
                <a:srgbClr val="FFFF00"/>
              </a:buClr>
              <a:buFont typeface="Wingdings" pitchFamily="2" charset="2"/>
              <a:buChar char="Ø"/>
            </a:pPr>
            <a:r>
              <a:rPr lang="uk-UA" sz="2800" dirty="0"/>
              <a:t>Якщо ти не розумієш, як твої слова чи дії могли образити інших, попроси вибачення та спитай, що саме їх образило. Запевни цю людину, що надалі ти проводитимешся уважніше та не допустиш такого знову.</a:t>
            </a:r>
            <a:endParaRPr lang="ru-RU" sz="2800" dirty="0"/>
          </a:p>
        </p:txBody>
      </p:sp>
    </p:spTree>
    <p:extLst>
      <p:ext uri="{BB962C8B-B14F-4D97-AF65-F5344CB8AC3E}">
        <p14:creationId xmlns:p14="http://schemas.microsoft.com/office/powerpoint/2010/main" val="8598958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Ð ÐµÐ·ÑÐ»ÑÑÐ°Ñ Ð¿Ð¾ÑÑÐºÑ Ð·Ð¾Ð±ÑÐ°Ð¶ÐµÐ½Ñ Ð·Ð° Ð·Ð°Ð¿Ð¸ÑÐ¾Ð¼ &quot;Ð±ÑÐ»ÑÐ½Ð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61" y="2033464"/>
            <a:ext cx="8844981" cy="4824536"/>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323528" y="260648"/>
            <a:ext cx="7848872" cy="1154097"/>
          </a:xfrm>
        </p:spPr>
        <p:txBody>
          <a:bodyPr>
            <a:normAutofit fontScale="90000"/>
          </a:bodyPr>
          <a:lstStyle/>
          <a:p>
            <a:r>
              <a:rPr lang="ru-RU" dirty="0">
                <a:solidFill>
                  <a:srgbClr val="FFFF00"/>
                </a:solidFill>
              </a:rPr>
              <a:t>У </a:t>
            </a:r>
            <a:r>
              <a:rPr lang="ru-RU" dirty="0" err="1">
                <a:solidFill>
                  <a:srgbClr val="FFFF00"/>
                </a:solidFill>
              </a:rPr>
              <a:t>Верховній</a:t>
            </a:r>
            <a:r>
              <a:rPr lang="ru-RU" dirty="0">
                <a:solidFill>
                  <a:srgbClr val="FFFF00"/>
                </a:solidFill>
              </a:rPr>
              <a:t> </a:t>
            </a:r>
            <a:r>
              <a:rPr lang="ru-RU" dirty="0" err="1">
                <a:solidFill>
                  <a:srgbClr val="FFFF00"/>
                </a:solidFill>
              </a:rPr>
              <a:t>Раді</a:t>
            </a:r>
            <a:r>
              <a:rPr lang="ru-RU" dirty="0">
                <a:solidFill>
                  <a:srgbClr val="FFFF00"/>
                </a:solidFill>
              </a:rPr>
              <a:t> </a:t>
            </a:r>
            <a:r>
              <a:rPr lang="ru-RU" dirty="0" err="1">
                <a:solidFill>
                  <a:srgbClr val="FFFF00"/>
                </a:solidFill>
              </a:rPr>
              <a:t>запропонували</a:t>
            </a:r>
            <a:r>
              <a:rPr lang="ru-RU" dirty="0">
                <a:solidFill>
                  <a:srgbClr val="FFFF00"/>
                </a:solidFill>
              </a:rPr>
              <a:t> </a:t>
            </a:r>
            <a:r>
              <a:rPr lang="ru-RU" dirty="0" err="1">
                <a:solidFill>
                  <a:srgbClr val="FFFF00"/>
                </a:solidFill>
              </a:rPr>
              <a:t>штрафувати</a:t>
            </a:r>
            <a:r>
              <a:rPr lang="ru-RU" dirty="0">
                <a:solidFill>
                  <a:srgbClr val="FFFF00"/>
                </a:solidFill>
              </a:rPr>
              <a:t> за </a:t>
            </a:r>
            <a:r>
              <a:rPr lang="ru-RU" dirty="0" err="1">
                <a:solidFill>
                  <a:srgbClr val="FFFF00"/>
                </a:solidFill>
              </a:rPr>
              <a:t>булінг</a:t>
            </a:r>
            <a:r>
              <a:rPr lang="ru-RU" dirty="0">
                <a:solidFill>
                  <a:srgbClr val="FFFF00"/>
                </a:solidFill>
              </a:rPr>
              <a:t>.</a:t>
            </a:r>
          </a:p>
        </p:txBody>
      </p:sp>
    </p:spTree>
    <p:extLst>
      <p:ext uri="{BB962C8B-B14F-4D97-AF65-F5344CB8AC3E}">
        <p14:creationId xmlns:p14="http://schemas.microsoft.com/office/powerpoint/2010/main" val="1093921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Содержимое 2"/>
          <p:cNvSpPr>
            <a:spLocks noGrp="1"/>
          </p:cNvSpPr>
          <p:nvPr>
            <p:ph idx="1"/>
          </p:nvPr>
        </p:nvSpPr>
        <p:spPr>
          <a:xfrm>
            <a:off x="251520" y="2204864"/>
            <a:ext cx="8640960" cy="4464496"/>
          </a:xfrm>
        </p:spPr>
        <p:txBody>
          <a:bodyPr>
            <a:normAutofit/>
          </a:bodyPr>
          <a:lstStyle/>
          <a:p>
            <a:pPr marL="45720" indent="0" eaLnBrk="1" hangingPunct="1">
              <a:buNone/>
            </a:pPr>
            <a:r>
              <a:rPr lang="uk-UA" altLang="uk-UA" sz="3200" dirty="0" smtClean="0">
                <a:solidFill>
                  <a:schemeClr val="bg1"/>
                </a:solidFill>
              </a:rPr>
              <a:t> </a:t>
            </a:r>
            <a:r>
              <a:rPr lang="uk-UA" altLang="uk-UA" sz="3200" dirty="0" err="1" smtClean="0">
                <a:solidFill>
                  <a:srgbClr val="FFFF00"/>
                </a:solidFill>
                <a:latin typeface="Comic Sans MS" pitchFamily="66" charset="0"/>
              </a:rPr>
              <a:t>Барготи</a:t>
            </a:r>
            <a:r>
              <a:rPr lang="uk-UA" altLang="uk-UA" sz="3200" dirty="0" smtClean="0">
                <a:solidFill>
                  <a:srgbClr val="FFFF00"/>
                </a:solidFill>
                <a:latin typeface="Comic Sans MS" pitchFamily="66" charset="0"/>
              </a:rPr>
              <a:t> </a:t>
            </a:r>
            <a:r>
              <a:rPr lang="uk-UA" altLang="uk-UA" sz="3200" dirty="0" smtClean="0">
                <a:latin typeface="Comic Sans MS" pitchFamily="66" charset="0"/>
              </a:rPr>
              <a:t>живуть в країні, яка називається </a:t>
            </a:r>
            <a:r>
              <a:rPr lang="uk-UA" altLang="uk-UA" sz="3200" dirty="0" err="1" smtClean="0">
                <a:solidFill>
                  <a:srgbClr val="FFFF00"/>
                </a:solidFill>
                <a:latin typeface="Comic Sans MS" pitchFamily="66" charset="0"/>
              </a:rPr>
              <a:t>Баргонія</a:t>
            </a:r>
            <a:r>
              <a:rPr lang="uk-UA" altLang="uk-UA" sz="3200" dirty="0" smtClean="0">
                <a:latin typeface="Comic Sans MS" pitchFamily="66" charset="0"/>
              </a:rPr>
              <a:t>. Мешканці </a:t>
            </a:r>
            <a:r>
              <a:rPr lang="uk-UA" altLang="uk-UA" sz="3200" dirty="0" err="1" smtClean="0">
                <a:solidFill>
                  <a:srgbClr val="FFFF00"/>
                </a:solidFill>
                <a:latin typeface="Comic Sans MS" pitchFamily="66" charset="0"/>
              </a:rPr>
              <a:t>Баргонії</a:t>
            </a:r>
            <a:r>
              <a:rPr lang="uk-UA" altLang="uk-UA" sz="3200" dirty="0" smtClean="0">
                <a:solidFill>
                  <a:srgbClr val="FFFF00"/>
                </a:solidFill>
                <a:latin typeface="Comic Sans MS" pitchFamily="66" charset="0"/>
              </a:rPr>
              <a:t> </a:t>
            </a:r>
            <a:r>
              <a:rPr lang="uk-UA" altLang="uk-UA" sz="3200" dirty="0" smtClean="0">
                <a:latin typeface="Comic Sans MS" pitchFamily="66" charset="0"/>
              </a:rPr>
              <a:t>- прекрасні люди! Діти там майже ніколи не б’ються, а дорослі спокійно працюють. Їдять вони здебільшого рис, але тарілки </a:t>
            </a:r>
            <a:r>
              <a:rPr lang="uk-UA" altLang="uk-UA" sz="3200" dirty="0" err="1" smtClean="0">
                <a:latin typeface="Comic Sans MS" pitchFamily="66" charset="0"/>
              </a:rPr>
              <a:t>барготів</a:t>
            </a:r>
            <a:r>
              <a:rPr lang="uk-UA" altLang="uk-UA" sz="3200" dirty="0" smtClean="0">
                <a:latin typeface="Comic Sans MS" pitchFamily="66" charset="0"/>
              </a:rPr>
              <a:t> ніколи не бувають пустими. Погода в </a:t>
            </a:r>
            <a:r>
              <a:rPr lang="uk-UA" altLang="uk-UA" sz="3200" dirty="0" err="1" smtClean="0">
                <a:solidFill>
                  <a:srgbClr val="FFFF00"/>
                </a:solidFill>
                <a:latin typeface="Comic Sans MS" pitchFamily="66" charset="0"/>
              </a:rPr>
              <a:t>Баргонії</a:t>
            </a:r>
            <a:r>
              <a:rPr lang="uk-UA" altLang="uk-UA" sz="3200" dirty="0" smtClean="0">
                <a:solidFill>
                  <a:srgbClr val="FFFF00"/>
                </a:solidFill>
                <a:latin typeface="Comic Sans MS" pitchFamily="66" charset="0"/>
              </a:rPr>
              <a:t> </a:t>
            </a:r>
            <a:r>
              <a:rPr lang="uk-UA" altLang="uk-UA" sz="3200" dirty="0" smtClean="0">
                <a:latin typeface="Comic Sans MS" pitchFamily="66" charset="0"/>
              </a:rPr>
              <a:t>не змінюється весь рік – там тепло і сонячно, і дме легкий вітерець.</a:t>
            </a:r>
            <a:endParaRPr lang="ru-RU" altLang="uk-UA" sz="3200" dirty="0" smtClean="0">
              <a:latin typeface="Comic Sans MS" pitchFamily="66" charset="0"/>
            </a:endParaRPr>
          </a:p>
        </p:txBody>
      </p:sp>
      <p:sp>
        <p:nvSpPr>
          <p:cNvPr id="2" name="Заголовок 1"/>
          <p:cNvSpPr>
            <a:spLocks noGrp="1"/>
          </p:cNvSpPr>
          <p:nvPr>
            <p:ph type="title"/>
          </p:nvPr>
        </p:nvSpPr>
        <p:spPr>
          <a:xfrm>
            <a:off x="395536" y="188640"/>
            <a:ext cx="7315200" cy="2016224"/>
          </a:xfrm>
        </p:spPr>
        <p:txBody>
          <a:bodyPr>
            <a:noAutofit/>
          </a:bodyPr>
          <a:lstStyle/>
          <a:p>
            <a:pPr eaLnBrk="1" fontAlgn="auto" hangingPunct="1">
              <a:spcAft>
                <a:spcPts val="0"/>
              </a:spcAft>
              <a:defRPr/>
            </a:pPr>
            <a:r>
              <a:rPr lang="uk-UA" sz="3600" b="1" dirty="0" smtClean="0">
                <a:solidFill>
                  <a:srgbClr val="FFFF00"/>
                </a:solidFill>
                <a:effectLst>
                  <a:outerShdw blurRad="38100" dist="38100" dir="2700000" algn="tl">
                    <a:srgbClr val="000000">
                      <a:alpha val="43137"/>
                    </a:srgbClr>
                  </a:outerShdw>
                </a:effectLst>
                <a:latin typeface="Comic Sans MS" pitchFamily="66" charset="0"/>
              </a:rPr>
              <a:t>«</a:t>
            </a:r>
            <a:r>
              <a:rPr lang="uk-UA" sz="3600" b="1" dirty="0" err="1" smtClean="0">
                <a:solidFill>
                  <a:srgbClr val="FFFF00"/>
                </a:solidFill>
                <a:effectLst>
                  <a:outerShdw blurRad="38100" dist="38100" dir="2700000" algn="tl">
                    <a:srgbClr val="000000">
                      <a:alpha val="43137"/>
                    </a:srgbClr>
                  </a:outerShdw>
                </a:effectLst>
                <a:latin typeface="Comic Sans MS" pitchFamily="66" charset="0"/>
              </a:rPr>
              <a:t>Барготи</a:t>
            </a:r>
            <a:r>
              <a:rPr lang="uk-UA" sz="3600" b="1" dirty="0" smtClean="0">
                <a:solidFill>
                  <a:srgbClr val="FFFF00"/>
                </a:solidFill>
                <a:effectLst>
                  <a:outerShdw blurRad="38100" dist="38100" dir="2700000" algn="tl">
                    <a:srgbClr val="000000">
                      <a:alpha val="43137"/>
                    </a:srgbClr>
                  </a:outerShdw>
                </a:effectLst>
                <a:latin typeface="Comic Sans MS" pitchFamily="66" charset="0"/>
              </a:rPr>
              <a:t> та </a:t>
            </a:r>
            <a:r>
              <a:rPr lang="uk-UA" sz="3600" b="1" dirty="0" err="1" smtClean="0">
                <a:solidFill>
                  <a:srgbClr val="FFFF00"/>
                </a:solidFill>
                <a:effectLst>
                  <a:outerShdw blurRad="38100" dist="38100" dir="2700000" algn="tl">
                    <a:srgbClr val="000000">
                      <a:alpha val="43137"/>
                    </a:srgbClr>
                  </a:outerShdw>
                </a:effectLst>
                <a:latin typeface="Comic Sans MS" pitchFamily="66" charset="0"/>
              </a:rPr>
              <a:t>рутери</a:t>
            </a:r>
            <a:r>
              <a:rPr lang="uk-UA" sz="3600" b="1" dirty="0" smtClean="0">
                <a:solidFill>
                  <a:srgbClr val="FFFF00"/>
                </a:solidFill>
                <a:effectLst>
                  <a:outerShdw blurRad="38100" dist="38100" dir="2700000" algn="tl">
                    <a:srgbClr val="000000">
                      <a:alpha val="43137"/>
                    </a:srgbClr>
                  </a:outerShdw>
                </a:effectLst>
                <a:latin typeface="Comic Sans MS" pitchFamily="66" charset="0"/>
              </a:rPr>
              <a:t>»</a:t>
            </a:r>
            <a:br>
              <a:rPr lang="uk-UA" sz="3600" b="1" dirty="0" smtClean="0">
                <a:solidFill>
                  <a:srgbClr val="FFFF00"/>
                </a:solidFill>
                <a:effectLst>
                  <a:outerShdw blurRad="38100" dist="38100" dir="2700000" algn="tl">
                    <a:srgbClr val="000000">
                      <a:alpha val="43137"/>
                    </a:srgbClr>
                  </a:outerShdw>
                </a:effectLst>
                <a:latin typeface="Comic Sans MS" pitchFamily="66" charset="0"/>
              </a:rPr>
            </a:br>
            <a:r>
              <a:rPr lang="uk-UA" sz="3600" dirty="0" smtClean="0">
                <a:latin typeface="Comic Sans MS" pitchFamily="66" charset="0"/>
              </a:rPr>
              <a:t> </a:t>
            </a:r>
            <a:r>
              <a:rPr lang="uk-UA" sz="3600" dirty="0" smtClean="0">
                <a:solidFill>
                  <a:schemeClr val="tx1"/>
                </a:solidFill>
                <a:latin typeface="Comic Sans MS" pitchFamily="66" charset="0"/>
              </a:rPr>
              <a:t>(вплив стереотипу на спілкування):</a:t>
            </a:r>
            <a:endParaRPr lang="ru-RU" sz="3600" dirty="0">
              <a:solidFill>
                <a:schemeClr val="tx1"/>
              </a:solidFill>
              <a:latin typeface="Comic Sans MS" pitchFamily="66" charset="0"/>
            </a:endParaRPr>
          </a:p>
        </p:txBody>
      </p:sp>
      <p:pic>
        <p:nvPicPr>
          <p:cNvPr id="1026" name="Picture 2" descr="Ð ÐµÐ·ÑÐ»ÑÑÐ°Ñ Ð¿Ð¾ÑÑÐºÑ Ð·Ð¾Ð±ÑÐ°Ð¶ÐµÐ½Ñ Ð·Ð° Ð·Ð°Ð¿Ð¸ÑÐ¾Ð¼ &quot;Ð´ÑÑÐ¸ Ð²ÐµÑÐµÐ»Ñ&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88640"/>
            <a:ext cx="2381250"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556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Содержимое 2"/>
          <p:cNvSpPr>
            <a:spLocks noGrp="1"/>
          </p:cNvSpPr>
          <p:nvPr>
            <p:ph idx="1"/>
          </p:nvPr>
        </p:nvSpPr>
        <p:spPr>
          <a:xfrm>
            <a:off x="323528" y="0"/>
            <a:ext cx="7762056" cy="4392487"/>
          </a:xfrm>
        </p:spPr>
        <p:txBody>
          <a:bodyPr/>
          <a:lstStyle/>
          <a:p>
            <a:pPr marL="45720" indent="0" eaLnBrk="1" hangingPunct="1">
              <a:buNone/>
            </a:pPr>
            <a:r>
              <a:rPr lang="uk-UA" altLang="uk-UA" sz="3200" dirty="0" smtClean="0">
                <a:solidFill>
                  <a:schemeClr val="bg1"/>
                </a:solidFill>
                <a:latin typeface="Comic Sans MS" pitchFamily="66" charset="0"/>
              </a:rPr>
              <a:t> </a:t>
            </a:r>
            <a:r>
              <a:rPr lang="uk-UA" altLang="uk-UA" sz="3200" dirty="0" err="1" smtClean="0">
                <a:solidFill>
                  <a:srgbClr val="FFFF00"/>
                </a:solidFill>
                <a:latin typeface="Comic Sans MS" pitchFamily="66" charset="0"/>
              </a:rPr>
              <a:t>Рутери</a:t>
            </a:r>
            <a:r>
              <a:rPr lang="uk-UA" altLang="uk-UA" sz="3200" dirty="0" smtClean="0">
                <a:solidFill>
                  <a:srgbClr val="FFFF00"/>
                </a:solidFill>
                <a:latin typeface="Comic Sans MS" pitchFamily="66" charset="0"/>
              </a:rPr>
              <a:t> </a:t>
            </a:r>
            <a:r>
              <a:rPr lang="uk-UA" altLang="uk-UA" sz="3200" dirty="0" smtClean="0">
                <a:latin typeface="Comic Sans MS" pitchFamily="66" charset="0"/>
              </a:rPr>
              <a:t>живуть в країні, яка називається </a:t>
            </a:r>
            <a:r>
              <a:rPr lang="uk-UA" altLang="uk-UA" sz="3200" dirty="0" err="1" smtClean="0">
                <a:solidFill>
                  <a:srgbClr val="FFFF00"/>
                </a:solidFill>
                <a:latin typeface="Comic Sans MS" pitchFamily="66" charset="0"/>
              </a:rPr>
              <a:t>Рутрією</a:t>
            </a:r>
            <a:r>
              <a:rPr lang="uk-UA" altLang="uk-UA" sz="3200" dirty="0" smtClean="0">
                <a:latin typeface="Comic Sans MS" pitchFamily="66" charset="0"/>
              </a:rPr>
              <a:t>. Її мешканці - дуже погані люди. Діти завжди сваряться, дорослі не працюють, ніколи не миряться і завжди б’ються. Погода в </a:t>
            </a:r>
            <a:r>
              <a:rPr lang="uk-UA" altLang="uk-UA" sz="3200" dirty="0" err="1" smtClean="0">
                <a:solidFill>
                  <a:srgbClr val="FFFF00"/>
                </a:solidFill>
                <a:latin typeface="Comic Sans MS" pitchFamily="66" charset="0"/>
              </a:rPr>
              <a:t>Рутрії</a:t>
            </a:r>
            <a:r>
              <a:rPr lang="uk-UA" altLang="uk-UA" sz="3200" dirty="0" smtClean="0">
                <a:solidFill>
                  <a:srgbClr val="FFFF00"/>
                </a:solidFill>
                <a:latin typeface="Comic Sans MS" pitchFamily="66" charset="0"/>
              </a:rPr>
              <a:t> </a:t>
            </a:r>
            <a:r>
              <a:rPr lang="uk-UA" altLang="uk-UA" sz="3200" dirty="0" smtClean="0">
                <a:latin typeface="Comic Sans MS" pitchFamily="66" charset="0"/>
              </a:rPr>
              <a:t>завжди холодна, дощова.</a:t>
            </a:r>
            <a:endParaRPr lang="ru-RU" altLang="uk-UA" sz="3200" dirty="0" smtClean="0">
              <a:latin typeface="Comic Sans MS" pitchFamily="66" charset="0"/>
            </a:endParaRPr>
          </a:p>
        </p:txBody>
      </p:sp>
      <p:pic>
        <p:nvPicPr>
          <p:cNvPr id="2050" name="Picture 2" descr="ÐÐ¾Ð²âÑÐ·Ð°Ð½Ðµ Ð·Ð¾Ð±ÑÐ°Ð¶ÐµÐ½Ð½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3140968"/>
            <a:ext cx="3017912" cy="21879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Ð ÐµÐ·ÑÐ»ÑÑÐ°Ñ Ð¿Ð¾ÑÑÐºÑ Ð·Ð¾Ð±ÑÐ°Ð¶ÐµÐ½Ñ Ð·Ð° Ð·Ð°Ð¿Ð¸ÑÐ¾Ð¼ &quot;Ð´ÑÑÐ¸ Ð¾Ð±ÑÐ°Ð¶Ð°ÑÑÑ&quot;"/>
          <p:cNvPicPr>
            <a:picLocks noChangeAspect="1" noChangeArrowheads="1"/>
          </p:cNvPicPr>
          <p:nvPr/>
        </p:nvPicPr>
        <p:blipFill rotWithShape="1">
          <a:blip r:embed="rId3">
            <a:extLst>
              <a:ext uri="{28A0092B-C50C-407E-A947-70E740481C1C}">
                <a14:useLocalDpi xmlns:a14="http://schemas.microsoft.com/office/drawing/2010/main" val="0"/>
              </a:ext>
            </a:extLst>
          </a:blip>
          <a:srcRect l="15717" t="20686" r="15870" b="21377"/>
          <a:stretch/>
        </p:blipFill>
        <p:spPr bwMode="auto">
          <a:xfrm>
            <a:off x="5436907" y="3102826"/>
            <a:ext cx="3707093" cy="22187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27584" y="5661248"/>
            <a:ext cx="7776864" cy="584775"/>
          </a:xfrm>
          <a:prstGeom prst="rect">
            <a:avLst/>
          </a:prstGeom>
          <a:noFill/>
        </p:spPr>
        <p:txBody>
          <a:bodyPr wrap="square" rtlCol="0">
            <a:spAutoFit/>
          </a:bodyPr>
          <a:lstStyle/>
          <a:p>
            <a:pPr algn="ctr"/>
            <a:r>
              <a:rPr lang="uk-UA" sz="3200" i="1" dirty="0" smtClean="0"/>
              <a:t>В якій країні хочете ви жити?</a:t>
            </a:r>
            <a:endParaRPr lang="ru-RU" sz="3200" i="1" dirty="0"/>
          </a:p>
        </p:txBody>
      </p:sp>
    </p:spTree>
    <p:extLst>
      <p:ext uri="{BB962C8B-B14F-4D97-AF65-F5344CB8AC3E}">
        <p14:creationId xmlns:p14="http://schemas.microsoft.com/office/powerpoint/2010/main" val="9216263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Ð ÐµÐ·ÑÐ»ÑÑÐ°Ñ Ð¿Ð¾ÑÑÐºÑ Ð·Ð¾Ð±ÑÐ°Ð¶ÐµÐ½Ñ Ð·Ð° Ð·Ð°Ð¿Ð¸ÑÐ¾Ð¼ &quot;Ð±ÑÐ»ÑÐ½Ð³&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089009" cy="6727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143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ерспектива">
  <a:themeElements>
    <a:clrScheme name="Перспектива">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ерспектива">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147</TotalTime>
  <Words>916</Words>
  <Application>Microsoft Office PowerPoint</Application>
  <PresentationFormat>Экран (4:3)</PresentationFormat>
  <Paragraphs>84</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Перспектива</vt:lpstr>
      <vt:lpstr>Стоп булінг</vt:lpstr>
      <vt:lpstr>Булінг</vt:lpstr>
      <vt:lpstr>Мотивація до булінгу: </vt:lpstr>
      <vt:lpstr>Форми шкільного булінгу:</vt:lpstr>
      <vt:lpstr>Види булінгу:</vt:lpstr>
      <vt:lpstr>Соціальна структура булінгу:</vt:lpstr>
      <vt:lpstr>Електронний булінг або кібербулінг?</vt:lpstr>
      <vt:lpstr>Презентация PowerPoint</vt:lpstr>
      <vt:lpstr>Презентация PowerPoint</vt:lpstr>
      <vt:lpstr>Типові риси учнів, схильних ставати булі (за норвезьким психологом Д. Ольвеус):</vt:lpstr>
      <vt:lpstr>Характерні риси жертв булінгу:</vt:lpstr>
      <vt:lpstr>Поради учням, що зазнали булінг:</vt:lpstr>
      <vt:lpstr>Не втрачай спокою</vt:lpstr>
      <vt:lpstr>Розкажи про це людині, якій довіряєш</vt:lpstr>
      <vt:lpstr>Не наражайся на небезпеку</vt:lpstr>
      <vt:lpstr>Не мстися</vt:lpstr>
      <vt:lpstr>Виріши допомогти</vt:lpstr>
      <vt:lpstr>Знайдіть вирішення спільно з другом</vt:lpstr>
      <vt:lpstr>Будь поруч зі своїм другом</vt:lpstr>
      <vt:lpstr>Попроси вибачення</vt:lpstr>
      <vt:lpstr>У Верховній Раді запропонували штрафувати за булінг.</vt:lpstr>
      <vt:lpstr>«Барготи та рутери»  (вплив стереотипу на спілкування):</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Булінг</dc:title>
  <dc:creator>Пользователь Windows</dc:creator>
  <cp:lastModifiedBy>Пользователь Windows</cp:lastModifiedBy>
  <cp:revision>49</cp:revision>
  <dcterms:created xsi:type="dcterms:W3CDTF">2018-09-18T18:03:36Z</dcterms:created>
  <dcterms:modified xsi:type="dcterms:W3CDTF">2018-09-21T16:11:58Z</dcterms:modified>
</cp:coreProperties>
</file>